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59" r:id="rId4"/>
    <p:sldId id="264" r:id="rId5"/>
    <p:sldId id="268" r:id="rId6"/>
    <p:sldId id="265" r:id="rId7"/>
    <p:sldId id="267" r:id="rId8"/>
    <p:sldId id="269" r:id="rId9"/>
  </p:sldIdLst>
  <p:sldSz cx="9144000" cy="6858000" type="screen4x3"/>
  <p:notesSz cx="6864350" cy="999648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464AE7CE-0EA7-419B-A9FA-9BC62D06CDF3}">
          <p14:sldIdLst>
            <p14:sldId id="256"/>
            <p14:sldId id="258"/>
            <p14:sldId id="259"/>
            <p14:sldId id="264"/>
            <p14:sldId id="268"/>
          </p14:sldIdLst>
        </p14:section>
        <p14:section name="Abschnitt ohne Titel" id="{1BC7F999-618A-47DB-AAB3-28165D71B03B}">
          <p14:sldIdLst>
            <p14:sldId id="265"/>
            <p14:sldId id="267"/>
            <p14:sldId id="2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. Habermann" initials="AH" lastIdx="1" clrIdx="0">
    <p:extLst>
      <p:ext uri="{19B8F6BF-5375-455C-9EA6-DF929625EA0E}">
        <p15:presenceInfo xmlns:p15="http://schemas.microsoft.com/office/powerpoint/2012/main" userId="dbdedcf99cc9e25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4E59F"/>
    <a:srgbClr val="A9DA74"/>
    <a:srgbClr val="A2D668"/>
    <a:srgbClr val="51B628"/>
    <a:srgbClr val="658DD5"/>
    <a:srgbClr val="03DB36"/>
    <a:srgbClr val="1E9818"/>
    <a:srgbClr val="418E22"/>
    <a:srgbClr val="3069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911" autoAdjust="0"/>
  </p:normalViewPr>
  <p:slideViewPr>
    <p:cSldViewPr>
      <p:cViewPr varScale="1">
        <p:scale>
          <a:sx n="110" d="100"/>
          <a:sy n="110" d="100"/>
        </p:scale>
        <p:origin x="106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Bilanz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dokumentierte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Beratungsgespräche</a:t>
            </a:r>
            <a:endParaRPr lang="en-U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r>
              <a:rPr 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Schuljahr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2022/2023</a:t>
            </a:r>
          </a:p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501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Gespräche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c:rich>
      </c:tx>
      <c:layout>
        <c:manualLayout>
          <c:xMode val="edge"/>
          <c:yMode val="edge"/>
          <c:x val="0.22485180858040862"/>
          <c:y val="7.466483631791385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de-DE"/>
        </a:p>
      </c:txPr>
    </c:title>
    <c:autoTitleDeleted val="0"/>
    <c:view3D>
      <c:rotX val="30"/>
      <c:rotY val="7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501 Gespräche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0-851F-4E7C-BC3D-04FAD7CADB6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51F-4E7C-BC3D-04FAD7CADB6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9EA-4EAB-BB04-7CD82A80E47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9EA-4EAB-BB04-7CD82A80E47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>
                        <a:latin typeface="Calibri" panose="020F0502020204030204" pitchFamily="34" charset="0"/>
                        <a:cs typeface="Calibri" panose="020F0502020204030204" pitchFamily="34" charset="0"/>
                      </a:rPr>
                      <a:t>435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851F-4E7C-BC3D-04FAD7CADB6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bg1"/>
                        </a:solidFill>
                      </a:rPr>
                      <a:t>66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851F-4E7C-BC3D-04FAD7CADB6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de-DE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Tabelle1!$A$2:$A$3</c:f>
              <c:strCache>
                <c:ptCount val="2"/>
                <c:pt idx="0">
                  <c:v>Maria-Gress-Schule</c:v>
                </c:pt>
                <c:pt idx="1">
                  <c:v>Grundschule</c:v>
                </c:pt>
              </c:strCache>
            </c:strRef>
          </c:cat>
          <c:val>
            <c:numRef>
              <c:f>Tabelle1!$B$2:$B$3</c:f>
              <c:numCache>
                <c:formatCode>General</c:formatCode>
                <c:ptCount val="2"/>
                <c:pt idx="0">
                  <c:v>435</c:v>
                </c:pt>
                <c:pt idx="1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51F-4E7C-BC3D-04FAD7CADB6E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876457275356505"/>
          <c:y val="0.94820415961900684"/>
          <c:w val="0.62383055108572161"/>
          <c:h val="5.179584038099314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US" sz="1860" b="1" dirty="0" err="1">
                <a:latin typeface="Calibri" panose="020F0502020204030204" pitchFamily="34" charset="0"/>
                <a:cs typeface="Calibri" panose="020F0502020204030204" pitchFamily="34" charset="0"/>
              </a:rPr>
              <a:t>Grundschule</a:t>
            </a:r>
            <a:r>
              <a:rPr lang="en-US" sz="1860" b="1" dirty="0">
                <a:latin typeface="Calibri" panose="020F0502020204030204" pitchFamily="34" charset="0"/>
                <a:cs typeface="Calibri" panose="020F0502020204030204" pitchFamily="34" charset="0"/>
              </a:rPr>
              <a:t> 2022/23</a:t>
            </a:r>
          </a:p>
          <a:p>
            <a:pPr>
              <a:defRPr sz="1860">
                <a:latin typeface="Calibri" panose="020F0502020204030204" pitchFamily="34" charset="0"/>
                <a:cs typeface="Calibri" panose="020F0502020204030204" pitchFamily="34" charset="0"/>
              </a:defRPr>
            </a:pPr>
            <a:r>
              <a:rPr lang="en-US" sz="1860" dirty="0">
                <a:latin typeface="Calibri" panose="020F0502020204030204" pitchFamily="34" charset="0"/>
                <a:cs typeface="Calibri" panose="020F0502020204030204" pitchFamily="34" charset="0"/>
              </a:rPr>
              <a:t>66 </a:t>
            </a:r>
            <a:r>
              <a:rPr lang="en-US" sz="1860" dirty="0" err="1">
                <a:latin typeface="Calibri" panose="020F0502020204030204" pitchFamily="34" charset="0"/>
                <a:cs typeface="Calibri" panose="020F0502020204030204" pitchFamily="34" charset="0"/>
              </a:rPr>
              <a:t>Gespräche</a:t>
            </a:r>
            <a:r>
              <a:rPr lang="en-US" sz="186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c:rich>
      </c:tx>
      <c:layout>
        <c:manualLayout>
          <c:xMode val="edge"/>
          <c:yMode val="edge"/>
          <c:x val="0.16011842135951013"/>
          <c:y val="5.77591520356799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de-DE"/>
        </a:p>
      </c:txPr>
    </c:title>
    <c:autoTitleDeleted val="0"/>
    <c:view3D>
      <c:rotX val="30"/>
      <c:rotY val="15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9520832296340541E-2"/>
          <c:y val="0.20968836336825752"/>
          <c:w val="0.66972801753051125"/>
          <c:h val="0.73404217713183384"/>
        </c:manualLayout>
      </c:layout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65 Gespräche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F3DE-46EE-B0BC-4328F5667D0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0-F3DE-46EE-B0BC-4328F5667D0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F3DE-46EE-B0BC-4328F5667D0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F3DE-46EE-B0BC-4328F5667D0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F3DE-46EE-B0BC-4328F5667D0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EE0B-453D-8233-50BC300C2F8E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tx1"/>
                        </a:solidFill>
                      </a:rPr>
                      <a:t>20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3DE-46EE-B0BC-4328F5667D0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15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F3DE-46EE-B0BC-4328F5667D02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4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F3DE-46EE-B0BC-4328F5667D02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7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3DE-46EE-B0BC-4328F5667D02}"/>
                </c:ext>
              </c:extLst>
            </c:dLbl>
            <c:dLbl>
              <c:idx val="4"/>
              <c:layout>
                <c:manualLayout>
                  <c:x val="5.5718531274302825E-2"/>
                  <c:y val="2.624689599053554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F3DE-46EE-B0BC-4328F5667D02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baseline="0" dirty="0"/>
                      <a:t> 16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EE0B-453D-8233-50BC300C2F8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de-DE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Tabelle1!$A$2:$A$7</c:f>
              <c:strCache>
                <c:ptCount val="6"/>
                <c:pt idx="0">
                  <c:v>Schülerinnen</c:v>
                </c:pt>
                <c:pt idx="1">
                  <c:v>Schüler</c:v>
                </c:pt>
                <c:pt idx="2">
                  <c:v>Eltern</c:v>
                </c:pt>
                <c:pt idx="3">
                  <c:v>Lehrkräfte</c:v>
                </c:pt>
                <c:pt idx="4">
                  <c:v>Fachdienste</c:v>
                </c:pt>
                <c:pt idx="5">
                  <c:v>Kernzeit</c:v>
                </c:pt>
              </c:strCache>
            </c:strRef>
          </c:cat>
          <c:val>
            <c:numRef>
              <c:f>Tabelle1!$B$2:$B$7</c:f>
              <c:numCache>
                <c:formatCode>General</c:formatCode>
                <c:ptCount val="6"/>
                <c:pt idx="0">
                  <c:v>20</c:v>
                </c:pt>
                <c:pt idx="1">
                  <c:v>15</c:v>
                </c:pt>
                <c:pt idx="2">
                  <c:v>4</c:v>
                </c:pt>
                <c:pt idx="3">
                  <c:v>7</c:v>
                </c:pt>
                <c:pt idx="4">
                  <c:v>4</c:v>
                </c:pt>
                <c:pt idx="5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1B7-4CFA-8725-E764410F3C07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051218555415709"/>
          <c:y val="0.91513771197139715"/>
          <c:w val="0.79948781444584294"/>
          <c:h val="6.56220015957822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Maria-Gress-Schule </a:t>
            </a:r>
            <a:r>
              <a:rPr lang="en-US" sz="1860" b="1" dirty="0">
                <a:latin typeface="Calibri" panose="020F0502020204030204" pitchFamily="34" charset="0"/>
                <a:cs typeface="Calibri" panose="020F0502020204030204" pitchFamily="34" charset="0"/>
              </a:rPr>
              <a:t>2022/23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435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Gespräche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c:rich>
      </c:tx>
      <c:layout>
        <c:manualLayout>
          <c:xMode val="edge"/>
          <c:yMode val="edge"/>
          <c:x val="0.15595860795828886"/>
          <c:y val="4.1620676378420718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de-DE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0911959394692582E-2"/>
          <c:y val="0.20917320496772079"/>
          <c:w val="0.66833691605325507"/>
          <c:h val="0.73455698253451163"/>
        </c:manualLayout>
      </c:layout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435  Gespräche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910-43D5-8BC9-F27A9212BD1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0-D910-43D5-8BC9-F27A9212BD1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D910-43D5-8BC9-F27A9212BD1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910-43D5-8BC9-F27A9212BD1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D910-43D5-8BC9-F27A9212BD18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defRPr>
                    </a:pPr>
                    <a:r>
                      <a:rPr lang="en-US" dirty="0"/>
                      <a:t>190</a:t>
                    </a:r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D910-43D5-8BC9-F27A9212BD18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defRPr>
                    </a:pPr>
                    <a:r>
                      <a:rPr lang="en-US" dirty="0"/>
                      <a:t>100</a:t>
                    </a:r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D910-43D5-8BC9-F27A9212BD18}"/>
                </c:ext>
              </c:extLst>
            </c:dLbl>
            <c:dLbl>
              <c:idx val="2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defRPr>
                    </a:pPr>
                    <a:r>
                      <a:rPr lang="en-US" dirty="0"/>
                      <a:t>35</a:t>
                    </a:r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D910-43D5-8BC9-F27A9212BD18}"/>
                </c:ext>
              </c:extLst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defRPr>
                    </a:pPr>
                    <a:r>
                      <a:rPr lang="en-US" dirty="0"/>
                      <a:t>65</a:t>
                    </a:r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D910-43D5-8BC9-F27A9212BD18}"/>
                </c:ext>
              </c:extLst>
            </c:dLbl>
            <c:dLbl>
              <c:idx val="4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defRPr>
                    </a:pPr>
                    <a:r>
                      <a:rPr lang="en-US" dirty="0"/>
                      <a:t>45</a:t>
                    </a:r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D910-43D5-8BC9-F27A9212BD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Tabelle1!$A$2:$A$6</c:f>
              <c:strCache>
                <c:ptCount val="5"/>
                <c:pt idx="0">
                  <c:v>Schülerinnen</c:v>
                </c:pt>
                <c:pt idx="1">
                  <c:v>Schüler</c:v>
                </c:pt>
                <c:pt idx="2">
                  <c:v>Eltern</c:v>
                </c:pt>
                <c:pt idx="3">
                  <c:v>Lehrkräfte</c:v>
                </c:pt>
                <c:pt idx="4">
                  <c:v>Fachdienste</c:v>
                </c:pt>
              </c:strCache>
            </c:strRef>
          </c:cat>
          <c:val>
            <c:numRef>
              <c:f>Tabelle1!$B$2:$B$6</c:f>
              <c:numCache>
                <c:formatCode>General</c:formatCode>
                <c:ptCount val="5"/>
                <c:pt idx="0">
                  <c:v>190</c:v>
                </c:pt>
                <c:pt idx="1">
                  <c:v>100</c:v>
                </c:pt>
                <c:pt idx="2">
                  <c:v>35</c:v>
                </c:pt>
                <c:pt idx="3">
                  <c:v>65</c:v>
                </c:pt>
                <c:pt idx="4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E9-484E-BBF1-914411FC1B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164417777869643"/>
          <c:y val="0.90071826234474839"/>
          <c:w val="0.74640172409783923"/>
          <c:h val="8.24846621980273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0.43775</cdr:x>
      <cdr:y>0.4093</cdr:y>
    </cdr:from>
    <cdr:to>
      <cdr:x>0.56225</cdr:x>
      <cdr:y>0.5907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A5029E86-DEA5-4F8C-AFD9-73CE94A70333}"/>
            </a:ext>
          </a:extLst>
        </cdr:cNvPr>
        <cdr:cNvSpPr txBox="1"/>
      </cdr:nvSpPr>
      <cdr:spPr>
        <a:xfrm xmlns:a="http://schemas.openxmlformats.org/drawingml/2006/main">
          <a:off x="3215208" y="20630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de-DE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BCE0B20C-A4B2-48E5-9F61-929A0041CAB6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2623D422-CE56-49E9-BFED-7402F0901B2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12088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E1F36C1A-6420-4CD6-BB10-5C9E03DBDF35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1" rIns="96341" bIns="48171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6435" y="4748332"/>
            <a:ext cx="5491480" cy="4498420"/>
          </a:xfrm>
          <a:prstGeom prst="rect">
            <a:avLst/>
          </a:prstGeom>
        </p:spPr>
        <p:txBody>
          <a:bodyPr vert="horz" lIns="96341" tIns="48171" rIns="96341" bIns="48171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3ECDF240-FECD-4FFB-880E-74753658000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5140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DF240-FECD-4FFB-880E-74753658000F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5752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DF240-FECD-4FFB-880E-74753658000F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8549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DF240-FECD-4FFB-880E-74753658000F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3875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DF240-FECD-4FFB-880E-74753658000F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56608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DF240-FECD-4FFB-880E-74753658000F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046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htec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htec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htec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Gerade Verbindung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Gerade Verbindung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Gerade Verbindung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Gerade Verbindung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Gerade Verbindung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Gerade Verbindung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htec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de-DE"/>
          </a:p>
        </p:txBody>
      </p:sp>
      <p:sp>
        <p:nvSpPr>
          <p:cNvPr id="9" name="Rechtec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htec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Gerade Verbindung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Gerade Verbindung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Gerade Verbindung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Gerade Verbindung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Gerade Verbindung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htec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Gerade Verbindung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erade Verbindung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8" name="Gerade Verbindung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Gerade Verbindung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Gerade Verbindung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htec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Gerade Verbindung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Inhaltsplatzhalt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21" name="Datumsplatzhalt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  <p:sp>
        <p:nvSpPr>
          <p:cNvPr id="23" name="Fußzeilenplatzhalt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erade Verbindung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de-DE"/>
              <a:t>Bild durch Klicken auf Symbol hinzufügen</a:t>
            </a:r>
            <a:endParaRPr kumimoji="0"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10" name="Gerade Verbindung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htec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Gerade Verbindung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Gerade Verbindung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Gerade Verbindung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umsplatzhalt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  <p:sp>
        <p:nvSpPr>
          <p:cNvPr id="21" name="Fußzeilenplatzhalt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erade Verbindung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/>
              <a:t>Textmasterformat bearbeiten</a:t>
            </a:r>
          </a:p>
          <a:p>
            <a:pPr lvl="1" eaLnBrk="1" latinLnBrk="0" hangingPunct="1"/>
            <a:r>
              <a:rPr kumimoji="0" lang="de-DE"/>
              <a:t>Zweite Ebene</a:t>
            </a:r>
          </a:p>
          <a:p>
            <a:pPr lvl="2" eaLnBrk="1" latinLnBrk="0" hangingPunct="1"/>
            <a:r>
              <a:rPr kumimoji="0" lang="de-DE"/>
              <a:t>Dritte Ebene</a:t>
            </a:r>
          </a:p>
          <a:p>
            <a:pPr lvl="3" eaLnBrk="1" latinLnBrk="0" hangingPunct="1"/>
            <a:r>
              <a:rPr kumimoji="0" lang="de-DE"/>
              <a:t>Vierte Ebene</a:t>
            </a:r>
          </a:p>
          <a:p>
            <a:pPr lvl="4" eaLnBrk="1" latinLnBrk="0" hangingPunct="1"/>
            <a:r>
              <a:rPr kumimoji="0" lang="de-DE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2DA0DD4-9ABD-4EF2-BE53-778A5B6A6004}" type="datetimeFigureOut">
              <a:rPr lang="de-DE" smtClean="0"/>
              <a:t>04.11.2024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7" name="Gerade Verbindung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Gerade Verbindung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htec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Gerade Verbindung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1D2ED28-2286-470A-9BDB-C0B594005120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>
          <a:xfrm>
            <a:off x="2267744" y="1268760"/>
            <a:ext cx="6172200" cy="2957714"/>
          </a:xfrm>
        </p:spPr>
        <p:txBody>
          <a:bodyPr>
            <a:normAutofit/>
          </a:bodyPr>
          <a:lstStyle/>
          <a:p>
            <a:pPr algn="r"/>
            <a:r>
              <a:rPr lang="de-DE" sz="540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Schulsozialarbeit</a:t>
            </a:r>
            <a:r>
              <a:rPr lang="de-DE" sz="5400" dirty="0">
                <a:latin typeface="Calibri" panose="020F0502020204030204" pitchFamily="34" charset="0"/>
              </a:rPr>
              <a:t> Iffezheim</a:t>
            </a:r>
          </a:p>
        </p:txBody>
      </p:sp>
      <p:sp>
        <p:nvSpPr>
          <p:cNvPr id="7" name="Untertitel 6"/>
          <p:cNvSpPr>
            <a:spLocks noGrp="1"/>
          </p:cNvSpPr>
          <p:nvPr>
            <p:ph type="subTitle" idx="1"/>
          </p:nvPr>
        </p:nvSpPr>
        <p:spPr>
          <a:xfrm>
            <a:off x="2339752" y="4725144"/>
            <a:ext cx="6172200" cy="13716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de-DE" sz="3600" dirty="0">
                <a:latin typeface="Calibri" panose="020F0502020204030204" pitchFamily="34" charset="0"/>
              </a:rPr>
              <a:t>Bericht </a:t>
            </a:r>
            <a:r>
              <a:rPr lang="de-DE" sz="3600">
                <a:latin typeface="Calibri" panose="020F0502020204030204" pitchFamily="34" charset="0"/>
              </a:rPr>
              <a:t>Schuljahr 2022- 2024</a:t>
            </a:r>
            <a:endParaRPr lang="de-DE" sz="3600" dirty="0">
              <a:latin typeface="Calibri" panose="020F0502020204030204" pitchFamily="34" charset="0"/>
            </a:endParaRPr>
          </a:p>
          <a:p>
            <a:pPr algn="ctr"/>
            <a:r>
              <a:rPr lang="de-DE" sz="2800" dirty="0">
                <a:latin typeface="Calibri" panose="020F0502020204030204" pitchFamily="34" charset="0"/>
              </a:rPr>
              <a:t>Grundschule    &amp;   Maria-Gress-Schule</a:t>
            </a:r>
          </a:p>
          <a:p>
            <a:r>
              <a:rPr lang="de-DE" sz="2800" dirty="0">
                <a:latin typeface="Calibri" panose="020F0502020204030204" pitchFamily="34" charset="0"/>
              </a:rPr>
              <a:t>       </a:t>
            </a:r>
          </a:p>
          <a:p>
            <a:pPr algn="r"/>
            <a:endParaRPr lang="de-DE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Anwender\Desktop\Schulsozialarbeit\Bilder\Bilder\Logo Schulsozialarbei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9"/>
            <a:ext cx="1691102" cy="56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232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 1"/>
          <p:cNvGraphicFramePr/>
          <p:nvPr>
            <p:extLst>
              <p:ext uri="{D42A27DB-BD31-4B8C-83A1-F6EECF244321}">
                <p14:modId xmlns:p14="http://schemas.microsoft.com/office/powerpoint/2010/main" val="3295243510"/>
              </p:ext>
            </p:extLst>
          </p:nvPr>
        </p:nvGraphicFramePr>
        <p:xfrm>
          <a:off x="179512" y="643625"/>
          <a:ext cx="4464496" cy="5017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2" descr="C:\Users\Anwender\Desktop\Schulsozialarbeit\Bilder\Bilder\Logo Schulsozialarbei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50"/>
            <a:ext cx="1234654" cy="41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520C3F6-B099-16CA-2ED7-1B91427ED5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1880" y="836712"/>
            <a:ext cx="6264696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02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 1"/>
          <p:cNvGraphicFramePr/>
          <p:nvPr>
            <p:extLst>
              <p:ext uri="{D42A27DB-BD31-4B8C-83A1-F6EECF244321}">
                <p14:modId xmlns:p14="http://schemas.microsoft.com/office/powerpoint/2010/main" val="105619778"/>
              </p:ext>
            </p:extLst>
          </p:nvPr>
        </p:nvGraphicFramePr>
        <p:xfrm>
          <a:off x="-9872" y="767452"/>
          <a:ext cx="6174224" cy="5156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Picture 2" descr="C:\Users\Anwender\Desktop\Schulsozialarbeit\Bilder\Bilder\Logo Schulsozialarbei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9"/>
            <a:ext cx="1234654" cy="41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E36BD2D3-DC31-EE0A-FCE1-E62EC4732C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7944" y="934482"/>
            <a:ext cx="6480720" cy="497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61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 1"/>
          <p:cNvGraphicFramePr/>
          <p:nvPr>
            <p:extLst>
              <p:ext uri="{D42A27DB-BD31-4B8C-83A1-F6EECF244321}">
                <p14:modId xmlns:p14="http://schemas.microsoft.com/office/powerpoint/2010/main" val="2133645112"/>
              </p:ext>
            </p:extLst>
          </p:nvPr>
        </p:nvGraphicFramePr>
        <p:xfrm>
          <a:off x="0" y="1124744"/>
          <a:ext cx="6192688" cy="5067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Picture 2" descr="C:\Users\Anwender\Desktop\Schulsozialarbeit\Bilder\Bilder\Logo Schulsozialarbei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234654" cy="41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D601952D-28AF-F714-B186-5A167C3593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1940" y="908720"/>
            <a:ext cx="6552728" cy="537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926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96F5F492-4ECA-9998-78A0-EE220F7DD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50184"/>
            <a:ext cx="7992888" cy="5957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76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nwender\Desktop\Schulsozialarbeit\Bilder\Bilder\Logo Schulsozialarbei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9"/>
            <a:ext cx="1234654" cy="41494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Textfeld 3"/>
          <p:cNvSpPr txBox="1"/>
          <p:nvPr/>
        </p:nvSpPr>
        <p:spPr>
          <a:xfrm>
            <a:off x="448626" y="764704"/>
            <a:ext cx="8309519" cy="7232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b="1" cap="small" dirty="0">
                <a:solidFill>
                  <a:schemeClr val="tx2"/>
                </a:solidFill>
                <a:latin typeface="Calibri" panose="020F0502020204030204" pitchFamily="34" charset="0"/>
              </a:rPr>
              <a:t>Beratungsthemen</a:t>
            </a:r>
          </a:p>
          <a:p>
            <a:endParaRPr lang="de-DE" sz="2000" b="1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  <a:p>
            <a:endParaRPr lang="de-DE" sz="2000" b="1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Auffälliges Sozialverhalten, Probleme im Umgang mit Konflikten</a:t>
            </a:r>
          </a:p>
          <a:p>
            <a:pPr lvl="0">
              <a:lnSpc>
                <a:spcPct val="150000"/>
              </a:lnSpc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      innerhalb der Schule/Klassen/Gruppen/Kernzeit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Gesunkene Lernmotivation, Leistungsrückstand, belastetes Arbeitsklima, </a:t>
            </a:r>
          </a:p>
          <a:p>
            <a:pPr lvl="0">
              <a:lnSpc>
                <a:spcPct val="150000"/>
              </a:lnSpc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      fehlende Sozialkontakte (klassische Hofpause) 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Zunahme, bzw. Verstärkung psychischer Probleme bei den </a:t>
            </a:r>
            <a:r>
              <a:rPr lang="de-DE" sz="20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SuS</a:t>
            </a:r>
            <a:endParaRPr lang="de-DE" sz="20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      (Stress, Ängste, Depressionen, Aggressionen)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Familiäre Probleme + Erziehungsfragen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Ausgrenzung/Mobbing/Cybermobbing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Umgang mit Neuen Medien (Internetkonsum, Kommunikation + Spiele)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Sexualität und deren Vielfältigkeit</a:t>
            </a:r>
          </a:p>
          <a:p>
            <a:endParaRPr lang="de-DE" sz="20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de-DE" sz="20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de-DE" sz="20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de-DE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de-DE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694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800" b="1" dirty="0">
                <a:latin typeface="Calibri" panose="020F0502020204030204" pitchFamily="34" charset="0"/>
              </a:rPr>
              <a:t>Projekte 22/23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Giraffensprache in Klasse 1 (gewaltfreie Kommunikation)</a:t>
            </a:r>
          </a:p>
          <a:p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Mediengewalt Klasse 5 mit der Polizei</a:t>
            </a:r>
          </a:p>
          <a:p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Aufklärung „</a:t>
            </a:r>
            <a:r>
              <a:rPr lang="de-DE" sz="20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Cybergrooming</a:t>
            </a: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“ im Rahmen des IT -Unterrichtes</a:t>
            </a:r>
          </a:p>
          <a:p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Kompakttage „Gewaltprävention“ Klasse 6 mit der Polizei und den Klassenlehrerinnen </a:t>
            </a:r>
          </a:p>
          <a:p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„ </a:t>
            </a:r>
            <a:r>
              <a:rPr lang="de-DE" sz="20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Hate</a:t>
            </a: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 Speech“ Klasse 7 mit der Polizei</a:t>
            </a:r>
          </a:p>
          <a:p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Suchtprävention in Klasse 8 mit der Polizei</a:t>
            </a:r>
          </a:p>
          <a:p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Klassische Einzelfallhilfe mit Elementen des systemischen Beratungsansatzes ( z. B. im Video exemplarisch gezeigte Aufstellung)</a:t>
            </a:r>
          </a:p>
        </p:txBody>
      </p:sp>
      <p:pic>
        <p:nvPicPr>
          <p:cNvPr id="4" name="Picture 2" descr="C:\Users\Anwender\Desktop\Schulsozialarbeit\Bilder\Bilder\Logo Schulsozialarbeit.jpg">
            <a:extLst>
              <a:ext uri="{FF2B5EF4-FFF2-40B4-BE49-F238E27FC236}">
                <a16:creationId xmlns:a16="http://schemas.microsoft.com/office/drawing/2014/main" id="{CF174FBB-4F24-44FD-B84F-9687A721D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234654" cy="41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214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A3075D-7E1D-8D63-D50B-1EA9B8C29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Projekte 2023/24</a:t>
            </a:r>
          </a:p>
        </p:txBody>
      </p:sp>
      <p:pic>
        <p:nvPicPr>
          <p:cNvPr id="11" name="Inhaltsplatzhalter 10">
            <a:extLst>
              <a:ext uri="{FF2B5EF4-FFF2-40B4-BE49-F238E27FC236}">
                <a16:creationId xmlns:a16="http://schemas.microsoft.com/office/drawing/2014/main" id="{2B7EA8EC-E1AC-1D92-8304-4683949A2C0D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93148" y="1600200"/>
            <a:ext cx="7395703" cy="4873625"/>
          </a:xfrm>
        </p:spPr>
      </p:pic>
    </p:spTree>
    <p:extLst>
      <p:ext uri="{BB962C8B-B14F-4D97-AF65-F5344CB8AC3E}">
        <p14:creationId xmlns:p14="http://schemas.microsoft.com/office/powerpoint/2010/main" val="11566146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reus">
  <a:themeElements>
    <a:clrScheme name="Nereus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Nereus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reus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196</Words>
  <Application>Microsoft Office PowerPoint</Application>
  <PresentationFormat>Bildschirmpräsentation (4:3)</PresentationFormat>
  <Paragraphs>55</Paragraphs>
  <Slides>8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Schoolbook</vt:lpstr>
      <vt:lpstr>Wingdings</vt:lpstr>
      <vt:lpstr>Wingdings 2</vt:lpstr>
      <vt:lpstr>Nereus</vt:lpstr>
      <vt:lpstr>Schulsozialarbeit Iffezheim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Projekte 22/23</vt:lpstr>
      <vt:lpstr>Projekte 2023/24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Schulsozialarbeit Iffezheim</dc:title>
  <dc:creator>Anja Habermann</dc:creator>
  <cp:lastModifiedBy>A. Habermann</cp:lastModifiedBy>
  <cp:revision>154</cp:revision>
  <cp:lastPrinted>2019-12-18T11:21:30Z</cp:lastPrinted>
  <dcterms:created xsi:type="dcterms:W3CDTF">2017-09-26T10:29:03Z</dcterms:created>
  <dcterms:modified xsi:type="dcterms:W3CDTF">2024-11-04T10:07:27Z</dcterms:modified>
</cp:coreProperties>
</file>