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8" r:id="rId3"/>
    <p:sldId id="259" r:id="rId4"/>
    <p:sldId id="286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70" r:id="rId13"/>
    <p:sldId id="273" r:id="rId14"/>
    <p:sldId id="276" r:id="rId15"/>
    <p:sldId id="275" r:id="rId16"/>
    <p:sldId id="277" r:id="rId17"/>
    <p:sldId id="278" r:id="rId18"/>
    <p:sldId id="279" r:id="rId19"/>
    <p:sldId id="280" r:id="rId20"/>
    <p:sldId id="287" r:id="rId21"/>
    <p:sldId id="285" r:id="rId22"/>
    <p:sldId id="271" r:id="rId23"/>
    <p:sldId id="266" r:id="rId24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CC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1" autoAdjust="0"/>
    <p:restoredTop sz="93706" autoAdjust="0"/>
  </p:normalViewPr>
  <p:slideViewPr>
    <p:cSldViewPr>
      <p:cViewPr>
        <p:scale>
          <a:sx n="100" d="100"/>
          <a:sy n="100" d="100"/>
        </p:scale>
        <p:origin x="-138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91" y="0"/>
            <a:ext cx="2946400" cy="496888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r">
              <a:defRPr sz="1200"/>
            </a:lvl1pPr>
          </a:lstStyle>
          <a:p>
            <a:fld id="{D9DE905A-6309-4354-AE5F-37CA6B6C5291}" type="datetimeFigureOut">
              <a:rPr lang="de-DE" smtClean="0"/>
              <a:t>03.12.15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6"/>
            <a:ext cx="2946400" cy="496887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l">
              <a:defRPr sz="1200"/>
            </a:lvl1pPr>
          </a:lstStyle>
          <a:p>
            <a:r>
              <a:rPr lang="de-DE" smtClean="0"/>
              <a:t>Präsentation Sitzung Gemeinderat am 14.12.2015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91" y="9428166"/>
            <a:ext cx="2946400" cy="496887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r">
              <a:defRPr sz="1200"/>
            </a:lvl1pPr>
          </a:lstStyle>
          <a:p>
            <a:fld id="{B6F33AD5-7FC0-4409-A3C9-391A2DA1598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849021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6332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332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r">
              <a:defRPr sz="1200"/>
            </a:lvl1pPr>
          </a:lstStyle>
          <a:p>
            <a:fld id="{C1819BB5-260F-4FBF-B6DE-EF67A7252D33}" type="datetimeFigureOut">
              <a:rPr lang="de-DE" smtClean="0"/>
              <a:t>03.12.15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7" tIns="45708" rIns="91417" bIns="45708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17" tIns="45708" rIns="91417" bIns="45708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3" y="9428583"/>
            <a:ext cx="2945659" cy="496332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l">
              <a:defRPr sz="1200"/>
            </a:lvl1pPr>
          </a:lstStyle>
          <a:p>
            <a:r>
              <a:rPr lang="de-DE" smtClean="0"/>
              <a:t>Präsentation Sitzung Gemeinderat am 14.12.2015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6" y="9428583"/>
            <a:ext cx="2945659" cy="496332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r">
              <a:defRPr sz="1200"/>
            </a:lvl1pPr>
          </a:lstStyle>
          <a:p>
            <a:fld id="{4EF34642-77F7-431A-8D52-DDABF0F9F36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784801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34642-77F7-431A-8D52-DDABF0F9F36E}" type="slidenum">
              <a:rPr lang="de-DE" smtClean="0"/>
              <a:t>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am 14.12.2015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3607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F34642-77F7-431A-8D52-DDABF0F9F36E}" type="slidenum">
              <a:rPr lang="de-DE" smtClean="0"/>
              <a:t>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am 14.12.2015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0690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-1964" y="28726"/>
            <a:ext cx="8678420" cy="584854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633670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4246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-20866" y="0"/>
            <a:ext cx="9164865" cy="6858000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1393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7753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Logo_Farbe%20mit%20Slog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risscrossEtching trans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477" y="28725"/>
            <a:ext cx="1763688" cy="100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Fahne"/>
          <p:cNvPicPr>
            <a:picLocks noChangeAspect="1"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4" y="0"/>
            <a:ext cx="2485732" cy="5990340"/>
          </a:xfrm>
          <a:prstGeom prst="rect">
            <a:avLst/>
          </a:prstGeom>
          <a:gradFill>
            <a:gsLst>
              <a:gs pos="92000">
                <a:srgbClr val="C4D6EB"/>
              </a:gs>
              <a:gs pos="94000">
                <a:srgbClr val="FFEBFA"/>
              </a:gs>
            </a:gsLst>
            <a:lin ang="5400000" scaled="0"/>
          </a:gradFill>
          <a:ln>
            <a:noFill/>
          </a:ln>
          <a:extLst/>
        </p:spPr>
      </p:pic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A3AEB-F79D-490E-8192-9F15C36855C9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9" name="Picture 4" descr="Aktuelles_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730" y="692696"/>
            <a:ext cx="1361435" cy="41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eck 4"/>
          <p:cNvSpPr/>
          <p:nvPr userDrawn="1"/>
        </p:nvSpPr>
        <p:spPr>
          <a:xfrm>
            <a:off x="0" y="28725"/>
            <a:ext cx="9144000" cy="6829275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40000"/>
                  <a:lumOff val="60000"/>
                </a:schemeClr>
              </a:gs>
              <a:gs pos="60000">
                <a:srgbClr val="C4D6EB">
                  <a:alpha val="22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79512" y="6356350"/>
            <a:ext cx="633670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52102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512168"/>
          </a:xfrm>
        </p:spPr>
        <p:txBody>
          <a:bodyPr/>
          <a:lstStyle/>
          <a:p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Anschlussunterbringung </a:t>
            </a:r>
            <a:br>
              <a:rPr lang="de-DE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von Flüchtlingen</a:t>
            </a:r>
            <a:endParaRPr lang="de-DE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Unterbringungskonzeption der Gemeinde Iffezheim</a:t>
            </a:r>
            <a:endParaRPr lang="de-DE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3AA3AEB-F79D-490E-8192-9F15C36855C9}" type="slidenum">
              <a:rPr lang="de-DE" smtClean="0"/>
              <a:t>1</a:t>
            </a:fld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544108" y="40927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Anlage zu TOP 1.2</a:t>
            </a:r>
          </a:p>
          <a:p>
            <a:r>
              <a:rPr lang="de-DE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GR-Sitzung am 14.12.2015</a:t>
            </a:r>
            <a:endParaRPr lang="de-DE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48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07477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de-DE" dirty="0" smtClean="0">
                <a:solidFill>
                  <a:srgbClr val="002060"/>
                </a:solidFill>
              </a:rPr>
              <a:t>Aktuelle Belegungssituation</a:t>
            </a:r>
            <a:br>
              <a:rPr lang="de-DE" dirty="0" smtClean="0">
                <a:solidFill>
                  <a:srgbClr val="002060"/>
                </a:solidFill>
              </a:rPr>
            </a:br>
            <a:r>
              <a:rPr lang="de-DE" dirty="0" smtClean="0">
                <a:solidFill>
                  <a:srgbClr val="002060"/>
                </a:solidFill>
              </a:rPr>
              <a:t>(Stand 01.12.2015</a:t>
            </a:r>
            <a:r>
              <a:rPr lang="de-DE" dirty="0" smtClean="0"/>
              <a:t>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586939"/>
            <a:ext cx="8229600" cy="4065316"/>
          </a:xfrm>
        </p:spPr>
        <p:txBody>
          <a:bodyPr/>
          <a:lstStyle/>
          <a:p>
            <a:r>
              <a:rPr lang="de-DE" dirty="0" smtClean="0">
                <a:solidFill>
                  <a:srgbClr val="002060"/>
                </a:solidFill>
              </a:rPr>
              <a:t>Neue Straße     4	=	 4 Personen</a:t>
            </a:r>
          </a:p>
          <a:p>
            <a:r>
              <a:rPr lang="de-DE" dirty="0" smtClean="0">
                <a:solidFill>
                  <a:srgbClr val="002060"/>
                </a:solidFill>
              </a:rPr>
              <a:t>Hauptstraße   48	=	 5 Personen</a:t>
            </a:r>
          </a:p>
          <a:p>
            <a:r>
              <a:rPr lang="de-DE" dirty="0" smtClean="0">
                <a:solidFill>
                  <a:srgbClr val="002060"/>
                </a:solidFill>
              </a:rPr>
              <a:t>Hauptstraße   55	= 	 4 Personen </a:t>
            </a:r>
            <a:r>
              <a:rPr lang="de-DE" sz="1600" dirty="0" smtClean="0">
                <a:solidFill>
                  <a:srgbClr val="002060"/>
                </a:solidFill>
              </a:rPr>
              <a:t>(+ 2 Obdachlose)</a:t>
            </a:r>
          </a:p>
          <a:p>
            <a:r>
              <a:rPr lang="de-DE" dirty="0">
                <a:solidFill>
                  <a:srgbClr val="002060"/>
                </a:solidFill>
              </a:rPr>
              <a:t>Schillerstraße 24	</a:t>
            </a:r>
            <a:r>
              <a:rPr lang="de-DE" dirty="0" smtClean="0">
                <a:solidFill>
                  <a:srgbClr val="002060"/>
                </a:solidFill>
              </a:rPr>
              <a:t>=       11 Personen</a:t>
            </a:r>
            <a:r>
              <a:rPr lang="de-DE" sz="1600" dirty="0" smtClean="0">
                <a:solidFill>
                  <a:srgbClr val="002060"/>
                </a:solidFill>
              </a:rPr>
              <a:t>	</a:t>
            </a:r>
          </a:p>
          <a:p>
            <a:r>
              <a:rPr lang="de-DE" dirty="0" smtClean="0">
                <a:solidFill>
                  <a:srgbClr val="002060"/>
                </a:solidFill>
              </a:rPr>
              <a:t>Fischerstraße 12	= </a:t>
            </a:r>
            <a:r>
              <a:rPr lang="de-DE" u="sng" dirty="0" smtClean="0">
                <a:solidFill>
                  <a:srgbClr val="002060"/>
                </a:solidFill>
              </a:rPr>
              <a:t>	  1 Person__</a:t>
            </a:r>
            <a:endParaRPr lang="de-DE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</a:t>
            </a:r>
            <a:r>
              <a:rPr lang="de-DE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de-DE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 =    </a:t>
            </a:r>
            <a:r>
              <a:rPr lang="de-DE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de-DE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Flüchtlinge</a:t>
            </a:r>
            <a:endParaRPr lang="de-DE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416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de-DE" dirty="0" smtClean="0">
                <a:solidFill>
                  <a:srgbClr val="002060"/>
                </a:solidFill>
              </a:rPr>
              <a:t>Freie Platzkapazitäten </a:t>
            </a:r>
            <a:br>
              <a:rPr lang="de-DE" dirty="0" smtClean="0">
                <a:solidFill>
                  <a:srgbClr val="002060"/>
                </a:solidFill>
              </a:rPr>
            </a:br>
            <a:r>
              <a:rPr lang="de-DE" dirty="0" smtClean="0">
                <a:solidFill>
                  <a:srgbClr val="002060"/>
                </a:solidFill>
              </a:rPr>
              <a:t>(Stand 01.12.2015)</a:t>
            </a:r>
            <a:endParaRPr lang="de-DE" dirty="0">
              <a:solidFill>
                <a:srgbClr val="00206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>
            <a:normAutofit lnSpcReduction="10000"/>
          </a:bodyPr>
          <a:lstStyle/>
          <a:p>
            <a:r>
              <a:rPr lang="de-DE" b="1" dirty="0" err="1" smtClean="0">
                <a:solidFill>
                  <a:srgbClr val="002060"/>
                </a:solidFill>
              </a:rPr>
              <a:t>Hügelsheimer</a:t>
            </a:r>
            <a:r>
              <a:rPr lang="de-DE" b="1" dirty="0" smtClean="0">
                <a:solidFill>
                  <a:srgbClr val="002060"/>
                </a:solidFill>
              </a:rPr>
              <a:t> Str. 8 =	</a:t>
            </a:r>
            <a:r>
              <a:rPr lang="de-DE" b="1" u="sng" dirty="0" smtClean="0">
                <a:solidFill>
                  <a:srgbClr val="002060"/>
                </a:solidFill>
              </a:rPr>
              <a:t>15 Personen</a:t>
            </a:r>
          </a:p>
          <a:p>
            <a:pPr marL="0" indent="0">
              <a:buNone/>
            </a:pPr>
            <a:endParaRPr lang="de-DE" b="1" u="sng" dirty="0" smtClean="0">
              <a:solidFill>
                <a:srgbClr val="002060"/>
              </a:solidFill>
            </a:endParaRPr>
          </a:p>
          <a:p>
            <a:pPr lvl="1"/>
            <a:r>
              <a:rPr lang="de-DE" dirty="0" smtClean="0">
                <a:solidFill>
                  <a:srgbClr val="002060"/>
                </a:solidFill>
              </a:rPr>
              <a:t>Belegung geplant im Januar 2016</a:t>
            </a:r>
            <a:endParaRPr lang="de-DE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	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780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 txBox="1">
            <a:spLocks/>
          </p:cNvSpPr>
          <p:nvPr/>
        </p:nvSpPr>
        <p:spPr>
          <a:xfrm>
            <a:off x="0" y="1310443"/>
            <a:ext cx="9144000" cy="2025153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800" smtClean="0">
                <a:solidFill>
                  <a:srgbClr val="002060"/>
                </a:solidFill>
              </a:rPr>
              <a:t>Der Gemeinde Iffezheim bieten sich somit zum 01.12.2015 Unterbringungsmöglichkeiten für 40 Personen. </a:t>
            </a:r>
            <a:br>
              <a:rPr lang="de-DE" sz="2800" smtClean="0">
                <a:solidFill>
                  <a:srgbClr val="002060"/>
                </a:solidFill>
              </a:rPr>
            </a:br>
            <a:r>
              <a:rPr lang="de-DE" sz="2800" smtClean="0">
                <a:solidFill>
                  <a:srgbClr val="002060"/>
                </a:solidFill>
              </a:rPr>
              <a:t/>
            </a:r>
            <a:br>
              <a:rPr lang="de-DE" sz="2800" smtClean="0">
                <a:solidFill>
                  <a:srgbClr val="002060"/>
                </a:solidFill>
              </a:rPr>
            </a:br>
            <a:r>
              <a:rPr lang="de-DE" sz="2800" smtClean="0">
                <a:solidFill>
                  <a:srgbClr val="002060"/>
                </a:solidFill>
              </a:rPr>
              <a:t>Laut aktueller Prognose des Landratsamt Rastatt </a:t>
            </a:r>
            <a:br>
              <a:rPr lang="de-DE" sz="2800" smtClean="0">
                <a:solidFill>
                  <a:srgbClr val="002060"/>
                </a:solidFill>
              </a:rPr>
            </a:br>
            <a:r>
              <a:rPr lang="de-DE" sz="2800" smtClean="0">
                <a:solidFill>
                  <a:srgbClr val="002060"/>
                </a:solidFill>
              </a:rPr>
              <a:t>hat die Gemeinde Iffezheim</a:t>
            </a:r>
            <a:br>
              <a:rPr lang="de-DE" sz="2800" smtClean="0">
                <a:solidFill>
                  <a:srgbClr val="002060"/>
                </a:solidFill>
              </a:rPr>
            </a:br>
            <a:r>
              <a:rPr lang="de-DE" sz="2800" smtClean="0">
                <a:solidFill>
                  <a:srgbClr val="002060"/>
                </a:solidFill>
              </a:rPr>
              <a:t/>
            </a:r>
            <a:br>
              <a:rPr lang="de-DE" sz="2800" smtClean="0">
                <a:solidFill>
                  <a:srgbClr val="002060"/>
                </a:solidFill>
              </a:rPr>
            </a:br>
            <a:endParaRPr lang="de-DE" sz="2800" dirty="0">
              <a:solidFill>
                <a:srgbClr val="00206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1511660" y="2924944"/>
            <a:ext cx="61206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rgbClr val="002060"/>
                </a:solidFill>
              </a:rPr>
              <a:t>im Jahr 2015 = 23 </a:t>
            </a:r>
            <a:r>
              <a:rPr lang="de-DE" sz="2800" dirty="0" smtClean="0">
                <a:solidFill>
                  <a:srgbClr val="002060"/>
                </a:solidFill>
              </a:rPr>
              <a:t>Personen</a:t>
            </a:r>
            <a:r>
              <a:rPr lang="de-DE" sz="2800" dirty="0">
                <a:solidFill>
                  <a:srgbClr val="002060"/>
                </a:solidFill>
              </a:rPr>
              <a:t/>
            </a:r>
            <a:br>
              <a:rPr lang="de-DE" sz="2800" dirty="0">
                <a:solidFill>
                  <a:srgbClr val="002060"/>
                </a:solidFill>
              </a:rPr>
            </a:br>
            <a:r>
              <a:rPr lang="de-DE" sz="2800" dirty="0">
                <a:solidFill>
                  <a:srgbClr val="002060"/>
                </a:solidFill>
              </a:rPr>
              <a:t>im Jahr 2016 = </a:t>
            </a:r>
            <a:r>
              <a:rPr lang="de-DE" sz="2800" u="sng" dirty="0">
                <a:solidFill>
                  <a:srgbClr val="002060"/>
                </a:solidFill>
              </a:rPr>
              <a:t>weitere 38 Personen</a:t>
            </a:r>
            <a:r>
              <a:rPr lang="de-DE" sz="2800" dirty="0">
                <a:solidFill>
                  <a:srgbClr val="002060"/>
                </a:solidFill>
              </a:rPr>
              <a:t/>
            </a:r>
            <a:br>
              <a:rPr lang="de-DE" sz="2800" dirty="0">
                <a:solidFill>
                  <a:srgbClr val="002060"/>
                </a:solidFill>
              </a:rPr>
            </a:br>
            <a:endParaRPr lang="de-DE" sz="2800" dirty="0" smtClean="0">
              <a:solidFill>
                <a:srgbClr val="002060"/>
              </a:solidFill>
            </a:endParaRPr>
          </a:p>
          <a:p>
            <a:r>
              <a:rPr lang="de-DE" sz="2800" b="1" dirty="0" smtClean="0">
                <a:solidFill>
                  <a:srgbClr val="002060"/>
                </a:solidFill>
              </a:rPr>
              <a:t>Summe	 =	61 Personen</a:t>
            </a:r>
            <a:r>
              <a:rPr lang="de-DE" sz="2800" dirty="0">
                <a:solidFill>
                  <a:srgbClr val="002060"/>
                </a:solidFill>
              </a:rPr>
              <a:t/>
            </a:r>
            <a:br>
              <a:rPr lang="de-DE" sz="2800" dirty="0">
                <a:solidFill>
                  <a:srgbClr val="002060"/>
                </a:solidFill>
              </a:rPr>
            </a:br>
            <a:r>
              <a:rPr lang="de-DE" sz="2800" dirty="0">
                <a:solidFill>
                  <a:srgbClr val="002060"/>
                </a:solidFill>
              </a:rPr>
              <a:t/>
            </a:r>
            <a:br>
              <a:rPr lang="de-DE" sz="2800" dirty="0">
                <a:solidFill>
                  <a:srgbClr val="002060"/>
                </a:solidFill>
              </a:rPr>
            </a:br>
            <a:r>
              <a:rPr lang="de-DE" sz="2800" dirty="0" smtClean="0">
                <a:solidFill>
                  <a:srgbClr val="002060"/>
                </a:solidFill>
              </a:rPr>
              <a:t>		aufzunehmen</a:t>
            </a:r>
            <a:r>
              <a:rPr lang="de-DE" sz="2800" dirty="0">
                <a:solidFill>
                  <a:srgbClr val="002060"/>
                </a:solidFill>
              </a:rPr>
              <a:t>.</a:t>
            </a:r>
            <a:br>
              <a:rPr lang="de-DE" sz="2800" dirty="0">
                <a:solidFill>
                  <a:srgbClr val="002060"/>
                </a:solidFill>
              </a:rPr>
            </a:br>
            <a:endParaRPr lang="de-DE" sz="2800" dirty="0">
              <a:solidFill>
                <a:srgbClr val="002060"/>
              </a:solidFill>
            </a:endParaRPr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4</a:t>
            </a:fld>
            <a:endParaRPr lang="de-DE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132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dirty="0" smtClean="0">
                <a:solidFill>
                  <a:srgbClr val="002060"/>
                </a:solidFill>
              </a:rPr>
              <a:t>Schaffung weiterer Plätze in bestehenden Einrichtungen (Optional):</a:t>
            </a:r>
          </a:p>
          <a:p>
            <a:pPr marL="0" indent="0">
              <a:buNone/>
            </a:pPr>
            <a:endParaRPr lang="de-DE" dirty="0" smtClean="0">
              <a:solidFill>
                <a:srgbClr val="002060"/>
              </a:solidFill>
            </a:endParaRPr>
          </a:p>
          <a:p>
            <a:r>
              <a:rPr lang="de-DE" dirty="0" smtClean="0">
                <a:solidFill>
                  <a:srgbClr val="002060"/>
                </a:solidFill>
              </a:rPr>
              <a:t>Hauptstraße 55 	=	  3 Personen</a:t>
            </a:r>
          </a:p>
          <a:p>
            <a:r>
              <a:rPr lang="de-DE" dirty="0" smtClean="0">
                <a:solidFill>
                  <a:srgbClr val="002060"/>
                </a:solidFill>
              </a:rPr>
              <a:t>Neue Straße 4		= 	  </a:t>
            </a:r>
            <a:r>
              <a:rPr lang="de-DE" u="sng" dirty="0" smtClean="0">
                <a:solidFill>
                  <a:srgbClr val="002060"/>
                </a:solidFill>
              </a:rPr>
              <a:t>4 Personen</a:t>
            </a:r>
          </a:p>
          <a:p>
            <a:pPr marL="0" indent="0">
              <a:buNone/>
            </a:pPr>
            <a:endParaRPr lang="de-DE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b="1" dirty="0" smtClean="0">
                <a:solidFill>
                  <a:srgbClr val="002060"/>
                </a:solidFill>
              </a:rPr>
              <a:t>     Summe			=	  7 Personen</a:t>
            </a:r>
          </a:p>
          <a:p>
            <a:pPr marL="0" indent="0">
              <a:buNone/>
            </a:pPr>
            <a:endParaRPr lang="de-DE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dirty="0" smtClean="0">
                <a:solidFill>
                  <a:srgbClr val="002060"/>
                </a:solidFill>
              </a:rPr>
              <a:t>(Voraussetzung: Verlegung / Zusammenrücken der aktuellen Bewohner).</a:t>
            </a:r>
          </a:p>
          <a:p>
            <a:pPr marL="0" indent="0">
              <a:buNone/>
            </a:pPr>
            <a:endParaRPr lang="de-DE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de-DE" b="1" dirty="0" smtClean="0">
                <a:solidFill>
                  <a:srgbClr val="002060"/>
                </a:solidFill>
              </a:rPr>
              <a:t>Maximale Belegungsmöglichkeit somit </a:t>
            </a:r>
          </a:p>
          <a:p>
            <a:pPr marL="0" indent="0" algn="ctr">
              <a:buNone/>
            </a:pPr>
            <a:r>
              <a:rPr lang="de-DE" b="1" dirty="0">
                <a:solidFill>
                  <a:srgbClr val="002060"/>
                </a:solidFill>
              </a:rPr>
              <a:t>a</a:t>
            </a:r>
            <a:r>
              <a:rPr lang="de-DE" b="1" dirty="0" smtClean="0">
                <a:solidFill>
                  <a:srgbClr val="002060"/>
                </a:solidFill>
              </a:rPr>
              <a:t>ktuell 47 Personen!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5</a:t>
            </a:fld>
            <a:endParaRPr lang="de-DE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888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1221340"/>
            <a:ext cx="8496944" cy="1577322"/>
          </a:xfrm>
        </p:spPr>
        <p:txBody>
          <a:bodyPr>
            <a:normAutofit/>
          </a:bodyPr>
          <a:lstStyle/>
          <a:p>
            <a:pPr algn="l"/>
            <a:r>
              <a:rPr lang="de-DE" sz="2800" dirty="0" smtClean="0">
                <a:solidFill>
                  <a:srgbClr val="002060"/>
                </a:solidFill>
              </a:rPr>
              <a:t>Prognostizierte Zuweisung bis Ende 2016 = 61 Personen</a:t>
            </a:r>
            <a:br>
              <a:rPr lang="de-DE" sz="2800" dirty="0" smtClean="0">
                <a:solidFill>
                  <a:srgbClr val="002060"/>
                </a:solidFill>
              </a:rPr>
            </a:br>
            <a:r>
              <a:rPr lang="de-DE" sz="2800" dirty="0" smtClean="0">
                <a:solidFill>
                  <a:srgbClr val="002060"/>
                </a:solidFill>
              </a:rPr>
              <a:t>bestehende Unterbringungsmöglichkeit   = </a:t>
            </a:r>
            <a:r>
              <a:rPr lang="de-DE" sz="2800" u="sng" dirty="0" smtClean="0">
                <a:solidFill>
                  <a:srgbClr val="002060"/>
                </a:solidFill>
              </a:rPr>
              <a:t>47 Personen</a:t>
            </a:r>
            <a:r>
              <a:rPr lang="de-DE" sz="2800" dirty="0" smtClean="0">
                <a:solidFill>
                  <a:srgbClr val="002060"/>
                </a:solidFill>
              </a:rPr>
              <a:t/>
            </a:r>
            <a:br>
              <a:rPr lang="de-DE" sz="2800" dirty="0" smtClean="0">
                <a:solidFill>
                  <a:srgbClr val="002060"/>
                </a:solidFill>
              </a:rPr>
            </a:br>
            <a:r>
              <a:rPr lang="de-DE" sz="2800" b="1" dirty="0" smtClean="0">
                <a:solidFill>
                  <a:srgbClr val="002060"/>
                </a:solidFill>
              </a:rPr>
              <a:t>Defizit 					      = 14 Personen</a:t>
            </a:r>
            <a:endParaRPr lang="de-DE" sz="2800" b="1" dirty="0">
              <a:solidFill>
                <a:srgbClr val="00206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3068960"/>
            <a:ext cx="8229600" cy="2664296"/>
          </a:xfrm>
        </p:spPr>
        <p:txBody>
          <a:bodyPr>
            <a:normAutofit fontScale="85000" lnSpcReduction="20000"/>
          </a:bodyPr>
          <a:lstStyle/>
          <a:p>
            <a:pPr lvl="0" algn="just"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Die vorgesehenen aufzunehmenden Flüchtlinge 2016 können in den bisherigen Gemeindeobjekten nahezu untergebracht werden. </a:t>
            </a:r>
            <a:r>
              <a:rPr lang="de-DE" dirty="0" smtClean="0">
                <a:solidFill>
                  <a:srgbClr val="002060"/>
                </a:solidFill>
              </a:rPr>
              <a:t>(47 </a:t>
            </a:r>
            <a:r>
              <a:rPr lang="de-DE" dirty="0">
                <a:solidFill>
                  <a:srgbClr val="002060"/>
                </a:solidFill>
              </a:rPr>
              <a:t>von </a:t>
            </a:r>
            <a:r>
              <a:rPr lang="de-DE" dirty="0" smtClean="0">
                <a:solidFill>
                  <a:srgbClr val="002060"/>
                </a:solidFill>
              </a:rPr>
              <a:t>61 </a:t>
            </a:r>
            <a:r>
              <a:rPr lang="de-DE" dirty="0">
                <a:solidFill>
                  <a:srgbClr val="002060"/>
                </a:solidFill>
              </a:rPr>
              <a:t>Personen) </a:t>
            </a:r>
            <a:endParaRPr lang="de-DE" dirty="0" smtClean="0">
              <a:solidFill>
                <a:srgbClr val="002060"/>
              </a:solidFill>
            </a:endParaRPr>
          </a:p>
          <a:p>
            <a:pPr marL="0" lvl="0" indent="0" algn="just">
              <a:buNone/>
            </a:pPr>
            <a:endParaRPr lang="de-DE" dirty="0">
              <a:solidFill>
                <a:srgbClr val="002060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Das </a:t>
            </a:r>
            <a:r>
              <a:rPr lang="de-DE" dirty="0" smtClean="0">
                <a:solidFill>
                  <a:srgbClr val="002060"/>
                </a:solidFill>
              </a:rPr>
              <a:t>Defizit </a:t>
            </a:r>
            <a:r>
              <a:rPr lang="de-DE" dirty="0">
                <a:solidFill>
                  <a:srgbClr val="002060"/>
                </a:solidFill>
              </a:rPr>
              <a:t>von </a:t>
            </a:r>
            <a:r>
              <a:rPr lang="de-DE" dirty="0" smtClean="0">
                <a:solidFill>
                  <a:srgbClr val="002060"/>
                </a:solidFill>
              </a:rPr>
              <a:t>14 </a:t>
            </a:r>
            <a:r>
              <a:rPr lang="de-DE" dirty="0">
                <a:solidFill>
                  <a:srgbClr val="002060"/>
                </a:solidFill>
              </a:rPr>
              <a:t>Personen </a:t>
            </a:r>
            <a:r>
              <a:rPr lang="de-DE" dirty="0" smtClean="0">
                <a:solidFill>
                  <a:srgbClr val="002060"/>
                </a:solidFill>
              </a:rPr>
              <a:t>könnte </a:t>
            </a:r>
            <a:r>
              <a:rPr lang="de-DE" dirty="0">
                <a:solidFill>
                  <a:srgbClr val="002060"/>
                </a:solidFill>
              </a:rPr>
              <a:t>über eine Containeranlage in der Hügelsheimer Str. </a:t>
            </a:r>
            <a:r>
              <a:rPr lang="de-DE" dirty="0" smtClean="0">
                <a:solidFill>
                  <a:srgbClr val="002060"/>
                </a:solidFill>
              </a:rPr>
              <a:t>8/Bruchweg (Kirchengrundstück) kompensiert werden</a:t>
            </a:r>
            <a:r>
              <a:rPr lang="de-DE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0932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2088232"/>
          </a:xfrm>
        </p:spPr>
        <p:txBody>
          <a:bodyPr>
            <a:normAutofit fontScale="90000"/>
          </a:bodyPr>
          <a:lstStyle/>
          <a:p>
            <a:r>
              <a:rPr lang="de-DE" sz="3100" dirty="0" smtClean="0"/>
              <a:t/>
            </a:r>
            <a:br>
              <a:rPr lang="de-DE" sz="3100" dirty="0" smtClean="0"/>
            </a:br>
            <a:r>
              <a:rPr lang="de-DE" sz="3600" dirty="0" smtClean="0">
                <a:solidFill>
                  <a:srgbClr val="002060"/>
                </a:solidFill>
              </a:rPr>
              <a:t>Laut </a:t>
            </a:r>
            <a:r>
              <a:rPr lang="de-DE" sz="3600" dirty="0">
                <a:solidFill>
                  <a:srgbClr val="002060"/>
                </a:solidFill>
              </a:rPr>
              <a:t>aktueller Prognose des </a:t>
            </a:r>
            <a:r>
              <a:rPr lang="de-DE" sz="3600" dirty="0" smtClean="0">
                <a:solidFill>
                  <a:srgbClr val="002060"/>
                </a:solidFill>
              </a:rPr>
              <a:t/>
            </a:r>
            <a:br>
              <a:rPr lang="de-DE" sz="3600" dirty="0" smtClean="0">
                <a:solidFill>
                  <a:srgbClr val="002060"/>
                </a:solidFill>
              </a:rPr>
            </a:br>
            <a:r>
              <a:rPr lang="de-DE" sz="3600" dirty="0" smtClean="0">
                <a:solidFill>
                  <a:srgbClr val="002060"/>
                </a:solidFill>
              </a:rPr>
              <a:t>Landratsamt </a:t>
            </a:r>
            <a:r>
              <a:rPr lang="de-DE" sz="3600" dirty="0">
                <a:solidFill>
                  <a:srgbClr val="002060"/>
                </a:solidFill>
              </a:rPr>
              <a:t>Rastatt </a:t>
            </a:r>
            <a:br>
              <a:rPr lang="de-DE" sz="3600" dirty="0">
                <a:solidFill>
                  <a:srgbClr val="002060"/>
                </a:solidFill>
              </a:rPr>
            </a:br>
            <a:r>
              <a:rPr lang="de-DE" sz="3600" dirty="0">
                <a:solidFill>
                  <a:srgbClr val="002060"/>
                </a:solidFill>
              </a:rPr>
              <a:t>hat die Gemeinde Iffezheim</a:t>
            </a:r>
            <a:r>
              <a:rPr lang="de-DE" dirty="0">
                <a:solidFill>
                  <a:srgbClr val="002060"/>
                </a:solidFill>
              </a:rPr>
              <a:t/>
            </a:r>
            <a:br>
              <a:rPr lang="de-DE" dirty="0">
                <a:solidFill>
                  <a:srgbClr val="002060"/>
                </a:solidFill>
              </a:rPr>
            </a:br>
            <a:endParaRPr lang="de-DE" dirty="0">
              <a:solidFill>
                <a:srgbClr val="00206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3600400"/>
          </a:xfrm>
        </p:spPr>
        <p:txBody>
          <a:bodyPr/>
          <a:lstStyle/>
          <a:p>
            <a:pPr marL="0" indent="0">
              <a:buNone/>
            </a:pPr>
            <a:r>
              <a:rPr lang="de-DE" dirty="0">
                <a:solidFill>
                  <a:srgbClr val="002060"/>
                </a:solidFill>
              </a:rPr>
              <a:t>im Jahr </a:t>
            </a:r>
            <a:r>
              <a:rPr lang="de-DE" dirty="0" smtClean="0">
                <a:solidFill>
                  <a:srgbClr val="002060"/>
                </a:solidFill>
              </a:rPr>
              <a:t>2017 </a:t>
            </a:r>
            <a:r>
              <a:rPr lang="de-DE" dirty="0">
                <a:solidFill>
                  <a:srgbClr val="002060"/>
                </a:solidFill>
              </a:rPr>
              <a:t>= </a:t>
            </a:r>
            <a:r>
              <a:rPr lang="de-DE" dirty="0" smtClean="0">
                <a:solidFill>
                  <a:srgbClr val="002060"/>
                </a:solidFill>
              </a:rPr>
              <a:t>weitere   41 Personen</a:t>
            </a:r>
            <a:r>
              <a:rPr lang="de-DE" dirty="0">
                <a:solidFill>
                  <a:srgbClr val="002060"/>
                </a:solidFill>
              </a:rPr>
              <a:t/>
            </a:r>
            <a:br>
              <a:rPr lang="de-DE" dirty="0">
                <a:solidFill>
                  <a:srgbClr val="002060"/>
                </a:solidFill>
              </a:rPr>
            </a:br>
            <a:r>
              <a:rPr lang="de-DE" dirty="0">
                <a:solidFill>
                  <a:srgbClr val="002060"/>
                </a:solidFill>
              </a:rPr>
              <a:t>im Jahr </a:t>
            </a:r>
            <a:r>
              <a:rPr lang="de-DE" dirty="0" smtClean="0">
                <a:solidFill>
                  <a:srgbClr val="002060"/>
                </a:solidFill>
              </a:rPr>
              <a:t>2018 </a:t>
            </a:r>
            <a:r>
              <a:rPr lang="de-DE" dirty="0">
                <a:solidFill>
                  <a:srgbClr val="002060"/>
                </a:solidFill>
              </a:rPr>
              <a:t>= </a:t>
            </a:r>
            <a:r>
              <a:rPr lang="de-DE" u="sng" dirty="0">
                <a:solidFill>
                  <a:srgbClr val="002060"/>
                </a:solidFill>
              </a:rPr>
              <a:t>weitere </a:t>
            </a:r>
            <a:r>
              <a:rPr lang="de-DE" u="sng" dirty="0" smtClean="0">
                <a:solidFill>
                  <a:srgbClr val="002060"/>
                </a:solidFill>
              </a:rPr>
              <a:t>106 </a:t>
            </a:r>
            <a:r>
              <a:rPr lang="de-DE" u="sng" dirty="0">
                <a:solidFill>
                  <a:srgbClr val="002060"/>
                </a:solidFill>
              </a:rPr>
              <a:t>Personen</a:t>
            </a:r>
            <a:r>
              <a:rPr lang="de-DE" dirty="0">
                <a:solidFill>
                  <a:srgbClr val="002060"/>
                </a:solidFill>
              </a:rPr>
              <a:t/>
            </a:r>
            <a:br>
              <a:rPr lang="de-DE" dirty="0">
                <a:solidFill>
                  <a:srgbClr val="002060"/>
                </a:solidFill>
              </a:rPr>
            </a:br>
            <a:endParaRPr lang="de-DE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b="1" dirty="0">
                <a:solidFill>
                  <a:srgbClr val="002060"/>
                </a:solidFill>
              </a:rPr>
              <a:t>Summe	 </a:t>
            </a:r>
            <a:r>
              <a:rPr lang="de-DE" b="1" dirty="0" smtClean="0">
                <a:solidFill>
                  <a:srgbClr val="002060"/>
                </a:solidFill>
              </a:rPr>
              <a:t>   </a:t>
            </a:r>
            <a:r>
              <a:rPr lang="de-DE" b="1" dirty="0">
                <a:solidFill>
                  <a:srgbClr val="002060"/>
                </a:solidFill>
              </a:rPr>
              <a:t>=	</a:t>
            </a:r>
            <a:r>
              <a:rPr lang="de-DE" b="1" dirty="0" smtClean="0">
                <a:solidFill>
                  <a:srgbClr val="002060"/>
                </a:solidFill>
              </a:rPr>
              <a:t>	  147 </a:t>
            </a:r>
            <a:r>
              <a:rPr lang="de-DE" b="1" dirty="0">
                <a:solidFill>
                  <a:srgbClr val="002060"/>
                </a:solidFill>
              </a:rPr>
              <a:t>Personen</a:t>
            </a:r>
            <a:r>
              <a:rPr lang="de-DE" dirty="0">
                <a:solidFill>
                  <a:srgbClr val="002060"/>
                </a:solidFill>
              </a:rPr>
              <a:t/>
            </a:r>
            <a:br>
              <a:rPr lang="de-DE" dirty="0">
                <a:solidFill>
                  <a:srgbClr val="002060"/>
                </a:solidFill>
              </a:rPr>
            </a:br>
            <a:r>
              <a:rPr lang="de-DE" dirty="0">
                <a:solidFill>
                  <a:srgbClr val="002060"/>
                </a:solidFill>
              </a:rPr>
              <a:t/>
            </a:r>
            <a:br>
              <a:rPr lang="de-DE" dirty="0">
                <a:solidFill>
                  <a:srgbClr val="002060"/>
                </a:solidFill>
              </a:rPr>
            </a:br>
            <a:r>
              <a:rPr lang="de-DE" dirty="0">
                <a:solidFill>
                  <a:srgbClr val="002060"/>
                </a:solidFill>
              </a:rPr>
              <a:t>		</a:t>
            </a:r>
            <a:r>
              <a:rPr lang="de-DE" dirty="0" smtClean="0">
                <a:solidFill>
                  <a:srgbClr val="002060"/>
                </a:solidFill>
              </a:rPr>
              <a:t>	aufzunehmen</a:t>
            </a:r>
            <a:r>
              <a:rPr lang="de-DE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66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17540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</a:rPr>
              <a:t>Deshalb muss ab 2016 </a:t>
            </a:r>
            <a:r>
              <a:rPr lang="de-DE" dirty="0">
                <a:solidFill>
                  <a:srgbClr val="002060"/>
                </a:solidFill>
              </a:rPr>
              <a:t>mit </a:t>
            </a:r>
            <a:r>
              <a:rPr lang="de-DE" dirty="0" smtClean="0">
                <a:solidFill>
                  <a:srgbClr val="002060"/>
                </a:solidFill>
              </a:rPr>
              <a:t>der Schaffung von Wohnraum zur Aufnahme und Unterbringung der für 2017 und 2018 angekündigten </a:t>
            </a:r>
            <a:r>
              <a:rPr lang="de-DE" dirty="0">
                <a:solidFill>
                  <a:srgbClr val="002060"/>
                </a:solidFill>
              </a:rPr>
              <a:t>Flüchtlinge </a:t>
            </a:r>
            <a:r>
              <a:rPr lang="de-DE" dirty="0" smtClean="0">
                <a:solidFill>
                  <a:srgbClr val="002060"/>
                </a:solidFill>
              </a:rPr>
              <a:t>begonnen </a:t>
            </a:r>
            <a:r>
              <a:rPr lang="de-DE" dirty="0">
                <a:solidFill>
                  <a:srgbClr val="002060"/>
                </a:solidFill>
              </a:rPr>
              <a:t>werden</a:t>
            </a:r>
            <a:r>
              <a:rPr lang="de-DE" dirty="0" smtClean="0">
                <a:solidFill>
                  <a:srgbClr val="002060"/>
                </a:solidFill>
              </a:rPr>
              <a:t>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</a:rPr>
              <a:t>Vor dem Hintergrund dieser Personenzahl ist eine Unterbringung ausschließlich in angemieteten Immobilien nicht mehr zu bewerkstelligen.  Der Bau von gemeindeeigenen Einrichtungen ist erforderlich!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</a:rPr>
              <a:t>Die Verwaltung hat deshalb mögliche Standorte zur Schaffung von Wohnraum auf der Gemarkung Iffezheim untersucht.</a:t>
            </a:r>
          </a:p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8</a:t>
            </a:fld>
            <a:endParaRPr lang="de-DE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495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67544" y="54868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u="sng" dirty="0" smtClean="0">
                <a:solidFill>
                  <a:srgbClr val="002060"/>
                </a:solidFill>
              </a:rPr>
              <a:t>Möglichkeiten</a:t>
            </a:r>
            <a:r>
              <a:rPr lang="de-DE" sz="2800" dirty="0" smtClean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3" name="Inhaltsplatzhalter 2"/>
          <p:cNvSpPr txBox="1">
            <a:spLocks/>
          </p:cNvSpPr>
          <p:nvPr/>
        </p:nvSpPr>
        <p:spPr>
          <a:xfrm>
            <a:off x="395536" y="1196752"/>
            <a:ext cx="8229600" cy="49685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endParaRPr lang="de-DE" dirty="0" smtClean="0">
              <a:solidFill>
                <a:srgbClr val="002060"/>
              </a:solidFill>
            </a:endParaRP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de-DE" dirty="0" smtClean="0">
                <a:solidFill>
                  <a:srgbClr val="002060"/>
                </a:solidFill>
              </a:rPr>
              <a:t>Sozialer Wohnungsbau der Gemeinde in herkömmlicher Bauweise auf gemeindeeigenen Grundstücken.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Erwerb /Anmietung von Immobilen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de-DE" dirty="0" smtClean="0">
                <a:solidFill>
                  <a:srgbClr val="002060"/>
                </a:solidFill>
              </a:rPr>
              <a:t>Errichtung von Containeranlagen </a:t>
            </a:r>
          </a:p>
          <a:p>
            <a:pPr marL="0" indent="0">
              <a:spcBef>
                <a:spcPts val="0"/>
              </a:spcBef>
              <a:buNone/>
            </a:pPr>
            <a:r>
              <a:rPr lang="de-DE" dirty="0">
                <a:solidFill>
                  <a:srgbClr val="002060"/>
                </a:solidFill>
              </a:rPr>
              <a:t> </a:t>
            </a:r>
            <a:r>
              <a:rPr lang="de-DE" dirty="0" smtClean="0">
                <a:solidFill>
                  <a:srgbClr val="002060"/>
                </a:solidFill>
              </a:rPr>
              <a:t>     bzw.</a:t>
            </a:r>
            <a:r>
              <a:rPr lang="de-DE" dirty="0">
                <a:solidFill>
                  <a:srgbClr val="002060"/>
                </a:solidFill>
              </a:rPr>
              <a:t> </a:t>
            </a:r>
            <a:r>
              <a:rPr lang="de-DE" dirty="0" smtClean="0">
                <a:solidFill>
                  <a:srgbClr val="002060"/>
                </a:solidFill>
              </a:rPr>
              <a:t>von einfachen Wohngebäuden 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294967295"/>
          </p:nvPr>
        </p:nvSpPr>
        <p:spPr>
          <a:xfrm>
            <a:off x="467544" y="6356350"/>
            <a:ext cx="8219256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	               </a:t>
            </a:r>
            <a:fld id="{5DE6535D-ED7E-439A-94B4-001D0E8C1344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13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95" y="1017471"/>
            <a:ext cx="7550427" cy="5461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feld 3"/>
          <p:cNvSpPr txBox="1"/>
          <p:nvPr/>
        </p:nvSpPr>
        <p:spPr>
          <a:xfrm>
            <a:off x="5508104" y="1017132"/>
            <a:ext cx="3528392" cy="3293209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Anwesen:  	Bachstraße 1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-Fläche: 	1.001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Kaufpreis:	ca. 260.000 €</a:t>
            </a:r>
          </a:p>
          <a:p>
            <a:pPr>
              <a:tabLst>
                <a:tab pos="269875" algn="l"/>
                <a:tab pos="452438" algn="r"/>
                <a:tab pos="2868613" algn="r"/>
              </a:tabLst>
            </a:pPr>
            <a:r>
              <a:rPr lang="de-DE" sz="1600" dirty="0"/>
              <a:t>	</a:t>
            </a:r>
            <a:r>
              <a:rPr lang="de-DE" sz="1600" dirty="0" smtClean="0"/>
              <a:t>(inkl. Nebenkosten)</a:t>
            </a:r>
            <a:endParaRPr lang="de-DE" sz="16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  </a:t>
            </a:r>
            <a:r>
              <a:rPr lang="de-DE" dirty="0" smtClean="0"/>
              <a:t>Geschosswohnungsbau mit  9 Wohnungen à ca. 80 m²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Unterbringung:	54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Bauzeit	15 Monate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</a:t>
            </a:r>
            <a:r>
              <a:rPr lang="de-DE" u="dbl" dirty="0" smtClean="0"/>
              <a:t>ca. 1,66 Mio. </a:t>
            </a:r>
            <a:r>
              <a:rPr lang="de-DE" u="dbl" dirty="0"/>
              <a:t> </a:t>
            </a:r>
            <a:r>
              <a:rPr lang="de-DE" u="dbl" dirty="0" smtClean="0"/>
              <a:t>€</a:t>
            </a:r>
          </a:p>
        </p:txBody>
      </p:sp>
      <p:sp>
        <p:nvSpPr>
          <p:cNvPr id="7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Sozialer Wohnungsbau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95" y="4190552"/>
            <a:ext cx="3051485" cy="2288614"/>
          </a:xfrm>
          <a:prstGeom prst="rect">
            <a:avLst/>
          </a:prstGeom>
        </p:spPr>
      </p:pic>
      <p:cxnSp>
        <p:nvCxnSpPr>
          <p:cNvPr id="6" name="Gerade Verbindung mit Pfeil 5"/>
          <p:cNvCxnSpPr/>
          <p:nvPr/>
        </p:nvCxnSpPr>
        <p:spPr>
          <a:xfrm flipV="1">
            <a:off x="3779912" y="1052736"/>
            <a:ext cx="1728192" cy="2448272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liennummernplatzhalter 9"/>
          <p:cNvSpPr>
            <a:spLocks noGrp="1"/>
          </p:cNvSpPr>
          <p:nvPr>
            <p:ph type="sldNum" sz="quarter" idx="4294967295"/>
          </p:nvPr>
        </p:nvSpPr>
        <p:spPr>
          <a:xfrm>
            <a:off x="440395" y="6356350"/>
            <a:ext cx="8246405" cy="365125"/>
          </a:xfrm>
        </p:spPr>
        <p:txBody>
          <a:bodyPr/>
          <a:lstStyle/>
          <a:p>
            <a:pPr algn="l"/>
            <a:endParaRPr lang="de-DE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	                                         </a:t>
            </a:r>
            <a:fld id="{43AA3AEB-F79D-490E-8192-9F15C36855C9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632848" cy="55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3293209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Anwesen:  	Schillerstraße 24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-Fläche: 	702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Kaufpreis:	288.750 €</a:t>
            </a:r>
          </a:p>
          <a:p>
            <a:pPr>
              <a:tabLst>
                <a:tab pos="269875" algn="l"/>
                <a:tab pos="452438" algn="r"/>
                <a:tab pos="2868613" algn="r"/>
              </a:tabLst>
            </a:pPr>
            <a:r>
              <a:rPr lang="de-DE" sz="1600" dirty="0"/>
              <a:t>	</a:t>
            </a:r>
            <a:r>
              <a:rPr lang="de-DE" sz="1600" dirty="0" smtClean="0"/>
              <a:t>(inkl. Nebenkosten)</a:t>
            </a:r>
            <a:endParaRPr lang="de-DE" sz="16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  </a:t>
            </a:r>
            <a:r>
              <a:rPr lang="de-DE" dirty="0" smtClean="0"/>
              <a:t>Geschosswohnungsbau mit 6 Wohnungen à ca. 80 m²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Unterbringung:	36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Bauzeit	12 Monate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</a:t>
            </a:r>
            <a:r>
              <a:rPr lang="de-DE" u="dbl" dirty="0" smtClean="0"/>
              <a:t>ca. 1,04 Mio. </a:t>
            </a:r>
            <a:r>
              <a:rPr lang="de-DE" u="dbl" dirty="0"/>
              <a:t> </a:t>
            </a:r>
            <a:r>
              <a:rPr lang="de-DE" u="dbl" dirty="0" smtClean="0"/>
              <a:t>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139952" y="1052736"/>
            <a:ext cx="1368152" cy="2160240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Sozialer Wohnungsbau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32" y="4230382"/>
            <a:ext cx="3118433" cy="2338825"/>
          </a:xfrm>
          <a:prstGeom prst="rect">
            <a:avLst/>
          </a:prstGeom>
        </p:spPr>
      </p:pic>
      <p:sp>
        <p:nvSpPr>
          <p:cNvPr id="9" name="Foliennummernplatzhalter 8"/>
          <p:cNvSpPr>
            <a:spLocks noGrp="1"/>
          </p:cNvSpPr>
          <p:nvPr>
            <p:ph type="sldNum" sz="quarter" idx="4294967295"/>
          </p:nvPr>
        </p:nvSpPr>
        <p:spPr>
          <a:xfrm>
            <a:off x="588532" y="6356350"/>
            <a:ext cx="8098268" cy="365125"/>
          </a:xfrm>
        </p:spPr>
        <p:txBody>
          <a:bodyPr/>
          <a:lstStyle/>
          <a:p>
            <a:pPr algn="l"/>
            <a:endParaRPr lang="de-DE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		         </a:t>
            </a:r>
            <a:fld id="{43AA3AEB-F79D-490E-8192-9F15C36855C9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4493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73" y="1052736"/>
            <a:ext cx="8466685" cy="511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3046988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Hans-Christian-Andersen-Str. 3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-Fläche: 	ca. 685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</a:t>
            </a:r>
            <a:r>
              <a:rPr lang="de-DE" dirty="0" smtClean="0"/>
              <a:t>:  Wohnhaus mit 4 Wohnungen à ca. 85 m²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Unterbringung:	24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Bauzeit:	12 Monate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800.000  €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Eingebüßter                       Verkaufserlös          	ca</a:t>
            </a:r>
            <a:r>
              <a:rPr lang="de-DE" dirty="0"/>
              <a:t>. 184.950 </a:t>
            </a:r>
            <a:r>
              <a:rPr lang="de-DE" dirty="0" smtClean="0"/>
              <a:t>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3203848" y="1052736"/>
            <a:ext cx="2304256" cy="1656184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Sozialer Wohnungsbau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73" y="3729038"/>
            <a:ext cx="3251200" cy="2438400"/>
          </a:xfrm>
          <a:prstGeom prst="rect">
            <a:avLst/>
          </a:prstGeom>
        </p:spPr>
      </p:pic>
      <p:sp>
        <p:nvSpPr>
          <p:cNvPr id="9" name="Foliennummernplatzhalter 8"/>
          <p:cNvSpPr>
            <a:spLocks noGrp="1"/>
          </p:cNvSpPr>
          <p:nvPr>
            <p:ph type="sldNum" sz="quarter" idx="4294967295"/>
          </p:nvPr>
        </p:nvSpPr>
        <p:spPr>
          <a:xfrm>
            <a:off x="539552" y="6356351"/>
            <a:ext cx="8147248" cy="313010"/>
          </a:xfrm>
        </p:spPr>
        <p:txBody>
          <a:bodyPr/>
          <a:lstStyle/>
          <a:p>
            <a:pPr algn="l"/>
            <a:endParaRPr lang="de-DE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                                                                 </a:t>
            </a:r>
            <a:fld id="{43AA3AEB-F79D-490E-8192-9F15C36855C9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1691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85" y="1052737"/>
            <a:ext cx="7502611" cy="5441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1431161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Anwesen:	 Schillerstr. 19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Wohnfläche 	ca. 120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Unterbringung:	12 Pers. </a:t>
            </a:r>
          </a:p>
          <a:p>
            <a:pPr>
              <a:spcBef>
                <a:spcPts val="600"/>
              </a:spcBef>
              <a:tabLst>
                <a:tab pos="3321050" algn="r"/>
              </a:tabLst>
            </a:pPr>
            <a:r>
              <a:rPr lang="de-DE" dirty="0" smtClean="0"/>
              <a:t>	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211960" y="1052736"/>
            <a:ext cx="1296144" cy="2880320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Anmietung von Wohnraum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5" y="4207563"/>
            <a:ext cx="3048505" cy="2286379"/>
          </a:xfrm>
          <a:prstGeom prst="rect">
            <a:avLst/>
          </a:prstGeom>
        </p:spPr>
      </p:pic>
      <p:sp>
        <p:nvSpPr>
          <p:cNvPr id="9" name="Foliennummernplatzhalter 8"/>
          <p:cNvSpPr>
            <a:spLocks noGrp="1"/>
          </p:cNvSpPr>
          <p:nvPr>
            <p:ph type="sldNum" sz="quarter" idx="4294967295"/>
          </p:nvPr>
        </p:nvSpPr>
        <p:spPr>
          <a:xfrm>
            <a:off x="351139" y="6487120"/>
            <a:ext cx="8278915" cy="365125"/>
          </a:xfrm>
        </p:spPr>
        <p:txBody>
          <a:bodyPr/>
          <a:lstStyle/>
          <a:p>
            <a:pPr algn="l"/>
            <a:endParaRPr lang="de-DE" sz="100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 					               </a:t>
            </a:r>
            <a:fld id="{43AA3AEB-F79D-490E-8192-9F15C36855C9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032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69" y="1052736"/>
            <a:ext cx="7493616" cy="549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2616101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tabLst>
                <a:tab pos="3321050" algn="r"/>
              </a:tabLst>
            </a:pPr>
            <a:r>
              <a:rPr lang="de-DE" b="1" dirty="0" smtClean="0"/>
              <a:t>a) Grundstück d. Kirche im        </a:t>
            </a:r>
          </a:p>
          <a:p>
            <a:pPr>
              <a:tabLst>
                <a:tab pos="3321050" algn="r"/>
              </a:tabLst>
            </a:pPr>
            <a:r>
              <a:rPr lang="de-DE" b="1" dirty="0"/>
              <a:t> </a:t>
            </a:r>
            <a:r>
              <a:rPr lang="de-DE" b="1" dirty="0" smtClean="0"/>
              <a:t>    Bruchweg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-Fläche: 	2.137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    Einrichtung von zwei </a:t>
            </a:r>
            <a:r>
              <a:rPr lang="de-DE" dirty="0" err="1" smtClean="0"/>
              <a:t>Wohncon-taineranlagen</a:t>
            </a:r>
            <a:r>
              <a:rPr lang="de-DE" dirty="0" smtClean="0"/>
              <a:t> eingeschossig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Unterbringung:	24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210.000 €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710116" y="1052736"/>
            <a:ext cx="797988" cy="3096344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el 1"/>
          <p:cNvSpPr txBox="1">
            <a:spLocks/>
          </p:cNvSpPr>
          <p:nvPr/>
        </p:nvSpPr>
        <p:spPr>
          <a:xfrm>
            <a:off x="534768" y="332656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>
                <a:solidFill>
                  <a:srgbClr val="0070C0"/>
                </a:solidFill>
              </a:rPr>
              <a:t>Einrichtung Containeranlagen/Behelfsbauten</a:t>
            </a:r>
          </a:p>
          <a:p>
            <a:pPr algn="l"/>
            <a:r>
              <a:rPr lang="de-DE" sz="2800" b="1" dirty="0">
                <a:solidFill>
                  <a:srgbClr val="0070C0"/>
                </a:solidFill>
              </a:rPr>
              <a:t>in 2016/2017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68" y="1052736"/>
            <a:ext cx="3251200" cy="2438400"/>
          </a:xfrm>
          <a:prstGeom prst="rect">
            <a:avLst/>
          </a:prstGeom>
        </p:spPr>
      </p:pic>
      <p:sp>
        <p:nvSpPr>
          <p:cNvPr id="9" name="Foliennummernplatzhalter 8"/>
          <p:cNvSpPr>
            <a:spLocks noGrp="1"/>
          </p:cNvSpPr>
          <p:nvPr>
            <p:ph type="sldNum" sz="quarter" idx="4294967295"/>
          </p:nvPr>
        </p:nvSpPr>
        <p:spPr>
          <a:xfrm>
            <a:off x="519429" y="6468070"/>
            <a:ext cx="8152032" cy="365125"/>
          </a:xfrm>
        </p:spPr>
        <p:txBody>
          <a:bodyPr/>
          <a:lstStyle/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	                                    </a:t>
            </a:r>
            <a:fld id="{43AA3AEB-F79D-490E-8192-9F15C36855C9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887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20976" b="25977"/>
          <a:stretch/>
        </p:blipFill>
        <p:spPr bwMode="auto">
          <a:xfrm>
            <a:off x="432806" y="1052736"/>
            <a:ext cx="8243650" cy="545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59361" y="1052736"/>
            <a:ext cx="3528392" cy="269304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tabLst>
                <a:tab pos="3321050" algn="r"/>
              </a:tabLst>
            </a:pPr>
            <a:r>
              <a:rPr lang="de-DE" b="1" dirty="0" smtClean="0"/>
              <a:t>b)  Anwesen:  Hügelsheimer Str. 8 </a:t>
            </a:r>
            <a:r>
              <a:rPr lang="de-DE" b="1" dirty="0"/>
              <a:t> </a:t>
            </a:r>
            <a:r>
              <a:rPr lang="de-DE" b="1" dirty="0" smtClean="0"/>
              <a:t>    </a:t>
            </a:r>
          </a:p>
          <a:p>
            <a:pPr>
              <a:spcBef>
                <a:spcPts val="600"/>
              </a:spcBef>
              <a:tabLst>
                <a:tab pos="3321050" algn="r"/>
              </a:tabLst>
            </a:pPr>
            <a:r>
              <a:rPr lang="de-DE" b="1" dirty="0"/>
              <a:t> </a:t>
            </a:r>
            <a:r>
              <a:rPr lang="de-DE" b="1" dirty="0" smtClean="0"/>
              <a:t>     </a:t>
            </a:r>
            <a:r>
              <a:rPr lang="de-DE" dirty="0" err="1" smtClean="0"/>
              <a:t>Grdst</a:t>
            </a:r>
            <a:r>
              <a:rPr lang="de-DE" dirty="0" smtClean="0"/>
              <a:t>-Teilfläche: 	170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dirty="0" smtClean="0"/>
              <a:t>Gemeindeeigenes Grundstück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Einrichtung von Wohncontainern eingeschossig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 Unterbringung:	12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110.000 €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3687153" y="1111277"/>
            <a:ext cx="1872208" cy="3888432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Einrichtung Containeranlagen/Behelfsbauten</a:t>
            </a:r>
          </a:p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in 2016/2017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3" y="1052736"/>
            <a:ext cx="3251200" cy="2438400"/>
          </a:xfrm>
          <a:prstGeom prst="rect">
            <a:avLst/>
          </a:prstGeom>
        </p:spPr>
      </p:pic>
      <p:sp>
        <p:nvSpPr>
          <p:cNvPr id="8" name="Foliennummernplatzhalter 7"/>
          <p:cNvSpPr>
            <a:spLocks noGrp="1"/>
          </p:cNvSpPr>
          <p:nvPr>
            <p:ph type="sldNum" sz="quarter" idx="4294967295"/>
          </p:nvPr>
        </p:nvSpPr>
        <p:spPr>
          <a:xfrm>
            <a:off x="432806" y="6492875"/>
            <a:ext cx="8253994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                                                                 </a:t>
            </a:r>
            <a:fld id="{43AA3AEB-F79D-490E-8192-9F15C36855C9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0567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75" y="982187"/>
            <a:ext cx="7571617" cy="552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2970044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Grünfläche Karlstraße zwischen ev. Pfarrhaus u. Tennisplätzen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-Teilfläche: 	ca. 1.000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dirty="0" smtClean="0"/>
              <a:t>Gemeindeeigenes Grundstück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Einrichtung von Wohncontainern eingeschossig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 Unterbringung:	12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110.000 €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3923928" y="1052736"/>
            <a:ext cx="1584176" cy="3240360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Einrichtung von weiteren Containeranlagen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2186"/>
            <a:ext cx="3251200" cy="2438400"/>
          </a:xfrm>
          <a:prstGeom prst="rect">
            <a:avLst/>
          </a:prstGeom>
        </p:spPr>
      </p:pic>
      <p:sp>
        <p:nvSpPr>
          <p:cNvPr id="8" name="Foliennummernplatzhalter 7"/>
          <p:cNvSpPr>
            <a:spLocks noGrp="1"/>
          </p:cNvSpPr>
          <p:nvPr>
            <p:ph type="sldNum" sz="quarter" idx="4294967295"/>
          </p:nvPr>
        </p:nvSpPr>
        <p:spPr>
          <a:xfrm>
            <a:off x="541834" y="6507939"/>
            <a:ext cx="8147248" cy="342900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                                    </a:t>
            </a:r>
            <a:fld id="{43AA3AEB-F79D-490E-8192-9F15C36855C9}" type="slidenum">
              <a:rPr lang="de-DE" smtClean="0"/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5983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17132"/>
            <a:ext cx="75342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528392" cy="3046988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Grundstück Hauptstr. 51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err="1" smtClean="0"/>
              <a:t>Grdst</a:t>
            </a:r>
            <a:r>
              <a:rPr lang="de-DE" dirty="0" smtClean="0"/>
              <a:t>-Teilfläche: 	508 m²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dirty="0" smtClean="0"/>
              <a:t>Gemeindeeigenes Grundstück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dirty="0" smtClean="0"/>
              <a:t>Im Sanierungsgebiet OK II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Einrichtung von Wohncontainern eingeschossig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Unterbringung:	12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110.000 €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306689" y="1052736"/>
            <a:ext cx="1201415" cy="2520280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Einrichtung von weiteren Containeranlagen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4" y="4024342"/>
            <a:ext cx="3251200" cy="2438400"/>
          </a:xfrm>
          <a:prstGeom prst="rect">
            <a:avLst/>
          </a:prstGeom>
        </p:spPr>
      </p:pic>
      <p:sp>
        <p:nvSpPr>
          <p:cNvPr id="8" name="Foliennummernplatzhalter 7"/>
          <p:cNvSpPr>
            <a:spLocks noGrp="1"/>
          </p:cNvSpPr>
          <p:nvPr>
            <p:ph type="sldNum" sz="quarter" idx="4294967295"/>
          </p:nvPr>
        </p:nvSpPr>
        <p:spPr>
          <a:xfrm>
            <a:off x="549814" y="6356350"/>
            <a:ext cx="8136986" cy="365125"/>
          </a:xfrm>
        </p:spPr>
        <p:txBody>
          <a:bodyPr/>
          <a:lstStyle/>
          <a:p>
            <a:pPr algn="l"/>
            <a:endParaRPr lang="de-DE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	                                     </a:t>
            </a:r>
            <a:fld id="{43AA3AEB-F79D-490E-8192-9F15C36855C9}" type="slidenum">
              <a:rPr lang="de-DE" smtClean="0"/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5557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3"/>
          <a:stretch/>
        </p:blipFill>
        <p:spPr bwMode="auto">
          <a:xfrm>
            <a:off x="569728" y="1017132"/>
            <a:ext cx="7288397" cy="539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Errichtung von einfachen Wohnbauten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5508104" y="1017132"/>
            <a:ext cx="3635896" cy="2970044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Flächen am Kreisverkehr West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Gemeindeeigene Grundstücke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Regionaler Grünzug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Einrichtung von Wohngebäuden in einfacher Bauweise mit 3 Etagen, 4 Wohnungen à 60-65 m²   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Unterbringung:	52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1,1 Mio. € </a:t>
            </a:r>
            <a:endParaRPr lang="de-DE" dirty="0"/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422656" y="1196752"/>
            <a:ext cx="1066559" cy="3024336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28" y="1059116"/>
            <a:ext cx="3251200" cy="2438400"/>
          </a:xfrm>
          <a:prstGeom prst="rect">
            <a:avLst/>
          </a:prstGeom>
        </p:spPr>
      </p:pic>
      <p:cxnSp>
        <p:nvCxnSpPr>
          <p:cNvPr id="8" name="Gerade Verbindung mit Pfeil 7"/>
          <p:cNvCxnSpPr/>
          <p:nvPr/>
        </p:nvCxnSpPr>
        <p:spPr>
          <a:xfrm flipV="1">
            <a:off x="4716016" y="1196752"/>
            <a:ext cx="773199" cy="1664568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liennummernplatzhalter 9"/>
          <p:cNvSpPr>
            <a:spLocks noGrp="1"/>
          </p:cNvSpPr>
          <p:nvPr>
            <p:ph type="sldNum" sz="quarter" idx="4294967295"/>
          </p:nvPr>
        </p:nvSpPr>
        <p:spPr>
          <a:xfrm>
            <a:off x="569728" y="6356350"/>
            <a:ext cx="8117072" cy="365125"/>
          </a:xfrm>
        </p:spPr>
        <p:txBody>
          <a:bodyPr/>
          <a:lstStyle/>
          <a:p>
            <a:pPr algn="l"/>
            <a:endParaRPr lang="de-DE" dirty="0" smtClean="0"/>
          </a:p>
          <a:p>
            <a:pPr algn="l"/>
            <a:r>
              <a:rPr lang="de-DE" dirty="0" smtClean="0"/>
              <a:t>Präsentation </a:t>
            </a:r>
            <a:r>
              <a:rPr lang="de-DE" dirty="0"/>
              <a:t>Sitzung Gemeinderat </a:t>
            </a:r>
            <a:r>
              <a:rPr lang="de-DE" dirty="0" smtClean="0"/>
              <a:t>14.12.2015				                                      </a:t>
            </a:r>
            <a:fld id="{43AA3AEB-F79D-490E-8192-9F15C36855C9}" type="slidenum">
              <a:rPr lang="de-DE" smtClean="0"/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3288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011836"/>
            <a:ext cx="7648494" cy="5513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508104" y="1017132"/>
            <a:ext cx="3635896" cy="2616101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1">
                  <a:tint val="44500"/>
                  <a:satMod val="160000"/>
                </a:schemeClr>
              </a:gs>
              <a:gs pos="0">
                <a:schemeClr val="bg1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b="1" dirty="0" smtClean="0"/>
              <a:t>Krautgärten </a:t>
            </a:r>
            <a:r>
              <a:rPr lang="de-DE" b="1" dirty="0"/>
              <a:t>im Bereich </a:t>
            </a:r>
            <a:r>
              <a:rPr lang="de-DE" b="1" dirty="0" err="1" smtClean="0"/>
              <a:t>Bachstr</a:t>
            </a:r>
            <a:r>
              <a:rPr lang="de-DE" b="1" dirty="0" smtClean="0"/>
              <a:t>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Gemeindeeigenes Grundstück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2868613" algn="r"/>
              </a:tabLst>
            </a:pPr>
            <a:r>
              <a:rPr lang="de-DE" u="sng" dirty="0" smtClean="0"/>
              <a:t>Bauvorhaben:</a:t>
            </a:r>
            <a:r>
              <a:rPr lang="de-DE" dirty="0" smtClean="0"/>
              <a:t>                      Einrichtung von Wohngebäuden in einfacher Bauweise mit 3 Etagen, 4 Wohnungen à 60-65 m²   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19463" algn="r"/>
              </a:tabLst>
            </a:pPr>
            <a:r>
              <a:rPr lang="de-DE" dirty="0" smtClean="0"/>
              <a:t>Unterbringung:	52 Pers.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321050" algn="r"/>
              </a:tabLst>
            </a:pPr>
            <a:r>
              <a:rPr lang="de-DE" dirty="0" smtClean="0"/>
              <a:t>Baukosten:	ca. 1,1 Mio. €</a:t>
            </a: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4283968" y="1052736"/>
            <a:ext cx="1280368" cy="2572802"/>
          </a:xfrm>
          <a:prstGeom prst="straightConnector1">
            <a:avLst/>
          </a:prstGeom>
          <a:ln w="22225" cap="rnd">
            <a:solidFill>
              <a:srgbClr val="FFFF00"/>
            </a:solidFill>
            <a:headEnd w="med" len="sm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Errichtung von einfachen Wohnbauten</a:t>
            </a:r>
            <a:endParaRPr lang="de-DE" sz="2800" b="1" dirty="0">
              <a:solidFill>
                <a:srgbClr val="0070C0"/>
              </a:solidFill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28" y="1052736"/>
            <a:ext cx="3251200" cy="2438400"/>
          </a:xfrm>
          <a:prstGeom prst="rect">
            <a:avLst/>
          </a:prstGeom>
        </p:spPr>
      </p:pic>
      <p:sp>
        <p:nvSpPr>
          <p:cNvPr id="7" name="Foliennummernplatzhalter 6"/>
          <p:cNvSpPr>
            <a:spLocks noGrp="1"/>
          </p:cNvSpPr>
          <p:nvPr>
            <p:ph type="sldNum" sz="quarter" idx="4294967295"/>
          </p:nvPr>
        </p:nvSpPr>
        <p:spPr>
          <a:xfrm>
            <a:off x="539553" y="6492875"/>
            <a:ext cx="8147247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	         </a:t>
            </a:r>
            <a:fld id="{43AA3AEB-F79D-490E-8192-9F15C36855C9}" type="slidenum">
              <a:rPr lang="de-DE" smtClean="0"/>
              <a:t>19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178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/>
          <p:cNvSpPr txBox="1">
            <a:spLocks/>
          </p:cNvSpPr>
          <p:nvPr/>
        </p:nvSpPr>
        <p:spPr>
          <a:xfrm>
            <a:off x="382368" y="328430"/>
            <a:ext cx="83506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800" b="1" dirty="0" smtClean="0">
                <a:solidFill>
                  <a:srgbClr val="0070C0"/>
                </a:solidFill>
              </a:rPr>
              <a:t>Zusammenfassung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294967295"/>
          </p:nvPr>
        </p:nvSpPr>
        <p:spPr>
          <a:xfrm>
            <a:off x="539553" y="6492875"/>
            <a:ext cx="8147247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	         </a:t>
            </a:r>
            <a:fld id="{43AA3AEB-F79D-490E-8192-9F15C36855C9}" type="slidenum">
              <a:rPr lang="de-DE" smtClean="0"/>
              <a:t>20</a:t>
            </a:fld>
            <a:endParaRPr lang="de-DE" dirty="0"/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338131"/>
              </p:ext>
            </p:extLst>
          </p:nvPr>
        </p:nvGraphicFramePr>
        <p:xfrm>
          <a:off x="467544" y="1003698"/>
          <a:ext cx="8265520" cy="551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3745"/>
                <a:gridCol w="1923284"/>
                <a:gridCol w="1068491"/>
              </a:tblGrid>
              <a:tr h="435234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Maßnahme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Kosten</a:t>
                      </a:r>
                      <a:endParaRPr lang="de-DE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/>
                        <a:t>Plätze</a:t>
                      </a:r>
                      <a:endParaRPr lang="de-DE" sz="2400" dirty="0"/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Wohnungsbau </a:t>
                      </a:r>
                      <a:r>
                        <a:rPr lang="de-DE" sz="2000" b="1" dirty="0" err="1" smtClean="0">
                          <a:solidFill>
                            <a:srgbClr val="0070C0"/>
                          </a:solidFill>
                        </a:rPr>
                        <a:t>Bachstr</a:t>
                      </a:r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. 1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1.660.000</a:t>
                      </a:r>
                      <a:r>
                        <a:rPr lang="de-DE" sz="2000" baseline="0" dirty="0" smtClean="0">
                          <a:solidFill>
                            <a:srgbClr val="0070C0"/>
                          </a:solidFill>
                        </a:rPr>
                        <a:t>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54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Wohnungsbau</a:t>
                      </a:r>
                      <a:r>
                        <a:rPr lang="de-DE" sz="2000" b="1" baseline="0" dirty="0" smtClean="0">
                          <a:solidFill>
                            <a:srgbClr val="0070C0"/>
                          </a:solidFill>
                        </a:rPr>
                        <a:t> Schillerstraße 24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1.040.000</a:t>
                      </a:r>
                      <a:r>
                        <a:rPr lang="de-DE" sz="2000" baseline="0" dirty="0" smtClean="0">
                          <a:solidFill>
                            <a:srgbClr val="0070C0"/>
                          </a:solidFill>
                        </a:rPr>
                        <a:t>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36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Wohnungsbau Hans-Christian-Andersen-Str. 3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800.000 €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24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Wohncontainer Kirchengrundstück</a:t>
                      </a:r>
                      <a:r>
                        <a:rPr lang="de-DE" sz="2000" b="1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Bruchweg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210.000</a:t>
                      </a:r>
                      <a:r>
                        <a:rPr lang="de-DE" sz="2000" baseline="0" dirty="0" smtClean="0">
                          <a:solidFill>
                            <a:srgbClr val="0070C0"/>
                          </a:solidFill>
                        </a:rPr>
                        <a:t>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24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Wohncontainer Hügelsheimer Str. 8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110.000 €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12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Wohncontainer Karlstraße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110.000 €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12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Wohncontainer Hauptstr. 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110.000 €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12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Errichtung einfacher Wohngebäude Krautgärten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1.100.000 €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52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667358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Errichtung einfacher Wohngebäude Kreisverkehr West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u="dbl" baseline="0" dirty="0" smtClean="0">
                          <a:solidFill>
                            <a:srgbClr val="0070C0"/>
                          </a:solidFill>
                          <a:uFill>
                            <a:solidFill>
                              <a:srgbClr val="0070C0"/>
                            </a:solidFill>
                          </a:uFill>
                        </a:rPr>
                        <a:t>1.100.000 €</a:t>
                      </a:r>
                      <a:endParaRPr lang="de-DE" sz="2000" u="dbl" baseline="0" dirty="0">
                        <a:solidFill>
                          <a:srgbClr val="0070C0"/>
                        </a:solidFill>
                        <a:uFill>
                          <a:solidFill>
                            <a:srgbClr val="0070C0"/>
                          </a:solidFill>
                        </a:u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u="dbl" baseline="0" dirty="0" smtClean="0">
                          <a:solidFill>
                            <a:srgbClr val="0070C0"/>
                          </a:solidFill>
                        </a:rPr>
                        <a:t>52</a:t>
                      </a:r>
                      <a:endParaRPr lang="de-DE" sz="2000" u="dbl" baseline="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endParaRPr lang="de-D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6.240.000 €</a:t>
                      </a:r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u="none" baseline="0" dirty="0" smtClean="0">
                          <a:solidFill>
                            <a:srgbClr val="0070C0"/>
                          </a:solidFill>
                        </a:rPr>
                        <a:t>276</a:t>
                      </a:r>
                      <a:endParaRPr lang="de-DE" sz="2000" b="1" u="none" baseline="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endParaRPr lang="de-DE" sz="20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sz="2000" dirty="0"/>
                    </a:p>
                  </a:txBody>
                  <a:tcPr/>
                </a:tc>
              </a:tr>
              <a:tr h="377202">
                <a:tc>
                  <a:txBody>
                    <a:bodyPr/>
                    <a:lstStyle/>
                    <a:p>
                      <a:r>
                        <a:rPr lang="de-DE" sz="2000" b="1" dirty="0" smtClean="0">
                          <a:solidFill>
                            <a:srgbClr val="0070C0"/>
                          </a:solidFill>
                        </a:rPr>
                        <a:t>Anmietung Schillerstraße 19</a:t>
                      </a:r>
                      <a:endParaRPr lang="de-DE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rgbClr val="0070C0"/>
                          </a:solidFill>
                        </a:rPr>
                        <a:t>12</a:t>
                      </a:r>
                      <a:endParaRPr lang="de-DE" sz="2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263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24136"/>
          </a:xfrm>
        </p:spPr>
        <p:txBody>
          <a:bodyPr/>
          <a:lstStyle/>
          <a:p>
            <a:pPr algn="l"/>
            <a:r>
              <a:rPr lang="de-DE" sz="3600" b="1" dirty="0" smtClean="0">
                <a:solidFill>
                  <a:schemeClr val="tx2"/>
                </a:solidFill>
              </a:rPr>
              <a:t/>
            </a:r>
            <a:br>
              <a:rPr lang="de-DE" sz="3600" b="1" dirty="0" smtClean="0">
                <a:solidFill>
                  <a:schemeClr val="tx2"/>
                </a:solidFill>
              </a:rPr>
            </a:br>
            <a:r>
              <a:rPr lang="de-DE" sz="3600" b="1" dirty="0" smtClean="0">
                <a:solidFill>
                  <a:schemeClr val="tx2"/>
                </a:solidFill>
              </a:rPr>
              <a:t>Weitere Unterbringungs-Alternativen</a:t>
            </a:r>
            <a:r>
              <a:rPr lang="de-DE" dirty="0" smtClean="0">
                <a:solidFill>
                  <a:schemeClr val="tx2"/>
                </a:solidFill>
              </a:rPr>
              <a:t>: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4536504"/>
          </a:xfrm>
        </p:spPr>
        <p:txBody>
          <a:bodyPr/>
          <a:lstStyle/>
          <a:p>
            <a:r>
              <a:rPr lang="de-DE" dirty="0" smtClean="0">
                <a:solidFill>
                  <a:schemeClr val="tx2"/>
                </a:solidFill>
              </a:rPr>
              <a:t>Anmietung/Kauf von privatem Wohnraum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Nutzung unbebauter Grundstücke im Ort zur Containeraufstellung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Standort hinter „Papageiensiedlung“ (Nördlicher Teil der Rheinstraße)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Bahnhofsanlage zur Containeraufstellung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Parkplätze an Rennbahn (Container oder Stahlhalle)</a:t>
            </a:r>
          </a:p>
          <a:p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35D-ED7E-439A-94B4-001D0E8C1344}" type="slidenum">
              <a:rPr lang="de-DE" smtClean="0"/>
              <a:t>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Präsentation Sitzung Gemeinderat 14.12.2015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0039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539552" y="2181712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800" b="1" dirty="0" smtClean="0">
                <a:solidFill>
                  <a:srgbClr val="002060"/>
                </a:solidFill>
              </a:rPr>
              <a:t>Vorschlag mögliche </a:t>
            </a:r>
          </a:p>
          <a:p>
            <a:pPr algn="ctr"/>
            <a:r>
              <a:rPr lang="de-DE" sz="4800" b="1" dirty="0" smtClean="0">
                <a:solidFill>
                  <a:srgbClr val="002060"/>
                </a:solidFill>
              </a:rPr>
              <a:t>Maßnahmen 2016</a:t>
            </a:r>
            <a:endParaRPr lang="de-DE" sz="4800" b="1" dirty="0">
              <a:solidFill>
                <a:srgbClr val="002060"/>
              </a:solidFill>
            </a:endParaRPr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294967295"/>
          </p:nvPr>
        </p:nvSpPr>
        <p:spPr>
          <a:xfrm>
            <a:off x="539552" y="6356350"/>
            <a:ext cx="8147248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	            </a:t>
            </a:r>
            <a:fld id="{5DE6535D-ED7E-439A-94B4-001D0E8C1344}" type="slidenum">
              <a:rPr lang="de-DE" smtClean="0"/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372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95536" y="692696"/>
            <a:ext cx="8280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endParaRPr lang="de-DE" sz="3200" dirty="0" smtClean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rgbClr val="002060"/>
                </a:solidFill>
              </a:rPr>
              <a:t>Beginn mit der Schaffung von zusätzlichem Wohnraum für die Jahre 2017 und 2018 durch sozialen Wohnungsbau in der Bachstraße 1. </a:t>
            </a:r>
            <a:r>
              <a:rPr lang="de-DE" sz="3200" dirty="0">
                <a:solidFill>
                  <a:srgbClr val="002060"/>
                </a:solidFill>
              </a:rPr>
              <a:t>Hierdurch </a:t>
            </a:r>
            <a:r>
              <a:rPr lang="de-DE" sz="3200" dirty="0" smtClean="0">
                <a:solidFill>
                  <a:srgbClr val="002060"/>
                </a:solidFill>
              </a:rPr>
              <a:t>könnten </a:t>
            </a:r>
            <a:r>
              <a:rPr lang="de-DE" sz="3200" dirty="0">
                <a:solidFill>
                  <a:srgbClr val="002060"/>
                </a:solidFill>
              </a:rPr>
              <a:t>weitere </a:t>
            </a:r>
            <a:r>
              <a:rPr lang="de-DE" sz="3200" dirty="0" smtClean="0">
                <a:solidFill>
                  <a:srgbClr val="002060"/>
                </a:solidFill>
              </a:rPr>
              <a:t>54 </a:t>
            </a:r>
            <a:r>
              <a:rPr lang="de-DE" sz="3200" dirty="0">
                <a:solidFill>
                  <a:srgbClr val="002060"/>
                </a:solidFill>
              </a:rPr>
              <a:t>Personen untergebracht werden. </a:t>
            </a:r>
            <a:endParaRPr lang="de-DE" sz="3200" dirty="0" smtClean="0">
              <a:solidFill>
                <a:srgbClr val="002060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rgbClr val="002060"/>
                </a:solidFill>
              </a:rPr>
              <a:t>Ausgleich Defizit bis 2016 von 14 Personen durch Anmietung oder Kauf von weiterem </a:t>
            </a:r>
            <a:r>
              <a:rPr lang="de-DE" sz="3200" dirty="0">
                <a:solidFill>
                  <a:srgbClr val="002060"/>
                </a:solidFill>
              </a:rPr>
              <a:t>Wohnraum </a:t>
            </a:r>
            <a:r>
              <a:rPr lang="de-DE" sz="3200" dirty="0" smtClean="0">
                <a:solidFill>
                  <a:srgbClr val="002060"/>
                </a:solidFill>
              </a:rPr>
              <a:t>bzw. der Errichtung von Containeranlagen im Bereich Hügelsheimer Str. 8/Kirchengrundstück Bruchweg </a:t>
            </a:r>
            <a:endParaRPr lang="de-DE" sz="3200" dirty="0">
              <a:solidFill>
                <a:srgbClr val="002060"/>
              </a:solidFill>
            </a:endParaRPr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4294967295"/>
          </p:nvPr>
        </p:nvSpPr>
        <p:spPr>
          <a:xfrm>
            <a:off x="467544" y="6356350"/>
            <a:ext cx="8219256" cy="365125"/>
          </a:xfrm>
        </p:spPr>
        <p:txBody>
          <a:bodyPr/>
          <a:lstStyle/>
          <a:p>
            <a:pPr algn="l"/>
            <a:r>
              <a:rPr lang="de-DE" dirty="0"/>
              <a:t>Präsentation Sitzung Gemeinderat </a:t>
            </a:r>
            <a:r>
              <a:rPr lang="de-DE" dirty="0" smtClean="0"/>
              <a:t>14.12.2015				                                     </a:t>
            </a:r>
            <a:fld id="{5DE6535D-ED7E-439A-94B4-001D0E8C1344}" type="slidenum">
              <a:rPr lang="de-DE" smtClean="0"/>
              <a:t>23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118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rlage Iffezheim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611</Words>
  <Application>Microsoft Office PowerPoint</Application>
  <PresentationFormat>Bildschirmpräsentation (4:3)</PresentationFormat>
  <Paragraphs>210</Paragraphs>
  <Slides>23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4" baseType="lpstr">
      <vt:lpstr>Vorlage Iffezheim</vt:lpstr>
      <vt:lpstr>Anschlussunterbringung  von Flüchtlingen</vt:lpstr>
      <vt:lpstr>Aktuelle Belegungssituation (Stand 01.12.2015)</vt:lpstr>
      <vt:lpstr>Freie Platzkapazitäten  (Stand 01.12.2015)</vt:lpstr>
      <vt:lpstr>PowerPoint-Präsentation</vt:lpstr>
      <vt:lpstr>PowerPoint-Präsentation</vt:lpstr>
      <vt:lpstr>Prognostizierte Zuweisung bis Ende 2016 = 61 Personen bestehende Unterbringungsmöglichkeit   = 47 Personen Defizit            = 14 Personen</vt:lpstr>
      <vt:lpstr> Laut aktueller Prognose des  Landratsamt Rastatt  hat die Gemeinde Iffezheim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Weitere Unterbringungs-Alternativen: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Falk, Joachim</dc:creator>
  <cp:lastModifiedBy>Klaudia Heitz</cp:lastModifiedBy>
  <cp:revision>61</cp:revision>
  <cp:lastPrinted>2015-12-03T15:53:42Z</cp:lastPrinted>
  <dcterms:created xsi:type="dcterms:W3CDTF">2015-11-11T09:24:47Z</dcterms:created>
  <dcterms:modified xsi:type="dcterms:W3CDTF">2015-12-03T15:54:22Z</dcterms:modified>
</cp:coreProperties>
</file>